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6"/>
  </p:notesMasterIdLst>
  <p:handoutMasterIdLst>
    <p:handoutMasterId r:id="rId17"/>
  </p:handoutMasterIdLst>
  <p:sldIdLst>
    <p:sldId id="256" r:id="rId5"/>
    <p:sldId id="257" r:id="rId6"/>
    <p:sldId id="279" r:id="rId7"/>
    <p:sldId id="281" r:id="rId8"/>
    <p:sldId id="282" r:id="rId9"/>
    <p:sldId id="286" r:id="rId10"/>
    <p:sldId id="285" r:id="rId11"/>
    <p:sldId id="262" r:id="rId12"/>
    <p:sldId id="266" r:id="rId13"/>
    <p:sldId id="284" r:id="rId14"/>
    <p:sldId id="27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2C8F"/>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A12674-402E-C24E-3EA6-3BBE80F636B7}" v="238" dt="2023-05-20T01:09:56.803"/>
    <p1510:client id="{36B87A08-0E2F-4F3C-547E-7FEE58881C1A}" v="293" dt="2023-05-20T03:10:54.274"/>
    <p1510:client id="{54131E65-7839-46E0-B269-2F6FF311A2FE}" v="60" dt="2023-05-20T02:14:05.347"/>
    <p1510:client id="{57ABB0CB-ACFD-4793-8B22-5FF30E016882}" v="21" dt="2023-05-20T03:14:47.543"/>
    <p1510:client id="{5C40E964-72C8-FA4F-A85E-3BD6B9DAAC2A}" v="495" dt="2023-05-20T02:13:55.437"/>
    <p1510:client id="{5E2F3C6E-CBED-38BF-EDDB-FEC633CE4CF4}" v="1" dt="2023-05-20T02:03:50.271"/>
    <p1510:client id="{AC656E5C-BE52-1BA9-F26E-231B43997873}" v="211" dt="2023-05-20T01:37:42.362"/>
    <p1510:client id="{F35D5517-B1EF-C64D-AFE7-20A875205109}" v="2" dt="2023-05-20T03:04:24.953"/>
  </p1510:revLst>
</p1510:revInfo>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86432" autoAdjust="0"/>
  </p:normalViewPr>
  <p:slideViewPr>
    <p:cSldViewPr snapToGrid="0">
      <p:cViewPr varScale="1">
        <p:scale>
          <a:sx n="86" d="100"/>
          <a:sy n="86" d="100"/>
        </p:scale>
        <p:origin x="562" y="5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5/19/2023</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5/19/2023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34" name="Content Placeholder 3">
            <a:extLst>
              <a:ext uri="{FF2B5EF4-FFF2-40B4-BE49-F238E27FC236}">
                <a16:creationId xmlns:a16="http://schemas.microsoft.com/office/drawing/2014/main" id="{C1979EE6-6944-48F0-87CE-65E90A3ACC71}"/>
              </a:ext>
            </a:extLst>
          </p:cNvPr>
          <p:cNvSpPr>
            <a:spLocks noGrp="1"/>
          </p:cNvSpPr>
          <p:nvPr>
            <p:ph sz="quarter" idx="33"/>
          </p:nvPr>
        </p:nvSpPr>
        <p:spPr>
          <a:xfrm>
            <a:off x="6433647"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433312"/>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218499"/>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7.png"/><Relationship Id="rId4" Type="http://schemas.openxmlformats.org/officeDocument/2006/relationships/hyperlink" Target="https://virtualcampus.pupr.edu/webapps/blackboard/execute/modulepage/view?course_id=_41820_1&amp;cmp_tab_id=_90327_1&amp;mode=view" TargetMode="Externa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7.png"/><Relationship Id="rId4" Type="http://schemas.openxmlformats.org/officeDocument/2006/relationships/image" Target="../media/image28.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7.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8ABEDB7-2923-48A5-AC76-14FA8CA25A1E}"/>
              </a:ext>
            </a:extLst>
          </p:cNvPr>
          <p:cNvSpPr txBox="1">
            <a:spLocks/>
          </p:cNvSpPr>
          <p:nvPr/>
        </p:nvSpPr>
        <p:spPr>
          <a:xfrm>
            <a:off x="2059013" y="331100"/>
            <a:ext cx="8665828" cy="1257378"/>
          </a:xfrm>
          <a:prstGeom prst="rect">
            <a:avLst/>
          </a:prstGeom>
        </p:spPr>
        <p:txBody>
          <a:bodyPr anchor="b"/>
          <a:lstStyle>
            <a:lvl1pPr algn="l" defTabSz="914400" rtl="0" eaLnBrk="1" latinLnBrk="0" hangingPunct="1">
              <a:lnSpc>
                <a:spcPct val="90000"/>
              </a:lnSpc>
              <a:spcBef>
                <a:spcPct val="0"/>
              </a:spcBef>
              <a:buNone/>
              <a:defRPr sz="4800" kern="1200" cap="all" spc="400" baseline="0">
                <a:solidFill>
                  <a:schemeClr val="accent6"/>
                </a:solidFill>
                <a:latin typeface="+mj-lt"/>
                <a:ea typeface="+mj-ea"/>
                <a:cs typeface="+mj-cs"/>
              </a:defRPr>
            </a:lvl1pPr>
          </a:lstStyle>
          <a:p>
            <a:pPr algn="ctr"/>
            <a:r>
              <a:rPr lang="en-US" sz="2800" dirty="0">
                <a:solidFill>
                  <a:schemeClr val="bg1"/>
                </a:solidFill>
              </a:rPr>
              <a:t>Revolutionizing Visitor Management with Our Innovative Software Solution</a:t>
            </a:r>
          </a:p>
        </p:txBody>
      </p:sp>
      <p:sp>
        <p:nvSpPr>
          <p:cNvPr id="5" name="Subtitle 2">
            <a:extLst>
              <a:ext uri="{FF2B5EF4-FFF2-40B4-BE49-F238E27FC236}">
                <a16:creationId xmlns:a16="http://schemas.microsoft.com/office/drawing/2014/main" id="{84D97DAB-D5EF-42AA-88AD-1CABB70259AC}"/>
              </a:ext>
            </a:extLst>
          </p:cNvPr>
          <p:cNvSpPr txBox="1">
            <a:spLocks/>
          </p:cNvSpPr>
          <p:nvPr/>
        </p:nvSpPr>
        <p:spPr>
          <a:xfrm>
            <a:off x="87923" y="2635489"/>
            <a:ext cx="7388623" cy="36715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cap="all" spc="400" dirty="0">
                <a:solidFill>
                  <a:schemeClr val="accent6"/>
                </a:solidFill>
                <a:latin typeface="+mj-lt"/>
                <a:ea typeface="+mj-ea"/>
                <a:cs typeface="+mj-cs"/>
                <a:hlinkClick r:id="rId4" tooltip="Collapse SP-23-CECS3210-80-SJU (ADVANCED PROGRAMMING (SP-23-SJU))">
                  <a:extLst>
                    <a:ext uri="{A12FA001-AC4F-418D-AE19-62706E023703}">
                      <ahyp:hlinkClr xmlns:ahyp="http://schemas.microsoft.com/office/drawing/2018/hyperlinkcolor" val="tx"/>
                    </a:ext>
                  </a:extLst>
                </a:hlinkClick>
              </a:rPr>
              <a:t>CECS3210-80</a:t>
            </a:r>
            <a:endParaRPr lang="en-US" sz="1800" cap="all" spc="400" dirty="0">
              <a:solidFill>
                <a:schemeClr val="accent6"/>
              </a:solidFill>
              <a:latin typeface="+mj-lt"/>
              <a:ea typeface="+mj-ea"/>
              <a:cs typeface="+mj-cs"/>
            </a:endParaRPr>
          </a:p>
          <a:p>
            <a:r>
              <a:rPr lang="en-US" sz="1800" cap="all" spc="400" dirty="0">
                <a:solidFill>
                  <a:schemeClr val="accent6"/>
                </a:solidFill>
                <a:latin typeface="+mj-lt"/>
                <a:ea typeface="+mj-ea"/>
                <a:cs typeface="+mj-cs"/>
              </a:rPr>
              <a:t>José Rosado Gaitán 126996</a:t>
            </a:r>
          </a:p>
          <a:p>
            <a:r>
              <a:rPr lang="en-US" sz="1800" cap="all" spc="400" dirty="0">
                <a:solidFill>
                  <a:schemeClr val="accent6"/>
                </a:solidFill>
                <a:latin typeface="+mj-lt"/>
                <a:ea typeface="+mj-ea"/>
                <a:cs typeface="+mj-cs"/>
              </a:rPr>
              <a:t>Daniel Ovalle Cabral 103841</a:t>
            </a:r>
          </a:p>
          <a:p>
            <a:r>
              <a:rPr lang="en-US" sz="1800" cap="all" spc="400" dirty="0">
                <a:solidFill>
                  <a:schemeClr val="accent6"/>
                </a:solidFill>
                <a:latin typeface="+mj-lt"/>
                <a:ea typeface="+mj-ea"/>
                <a:cs typeface="+mj-cs"/>
              </a:rPr>
              <a:t>Alexander A. Yodice 122268</a:t>
            </a:r>
          </a:p>
          <a:p>
            <a:endParaRPr lang="en-US" sz="1800" dirty="0"/>
          </a:p>
        </p:txBody>
      </p:sp>
      <p:sp>
        <p:nvSpPr>
          <p:cNvPr id="2" name="TextBox 1">
            <a:extLst>
              <a:ext uri="{FF2B5EF4-FFF2-40B4-BE49-F238E27FC236}">
                <a16:creationId xmlns:a16="http://schemas.microsoft.com/office/drawing/2014/main" id="{20AAF370-B9F3-F217-68B6-9DC5B1592778}"/>
              </a:ext>
            </a:extLst>
          </p:cNvPr>
          <p:cNvSpPr txBox="1"/>
          <p:nvPr/>
        </p:nvSpPr>
        <p:spPr>
          <a:xfrm>
            <a:off x="7823200" y="3746500"/>
            <a:ext cx="42799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chemeClr val="accent6">
                    <a:lumMod val="60000"/>
                    <a:lumOff val="40000"/>
                  </a:schemeClr>
                </a:solidFill>
              </a:rPr>
              <a:t>JAD </a:t>
            </a:r>
            <a:r>
              <a:rPr lang="en-US" sz="2800" b="1">
                <a:solidFill>
                  <a:schemeClr val="accent6">
                    <a:lumMod val="60000"/>
                    <a:lumOff val="40000"/>
                  </a:schemeClr>
                </a:solidFill>
              </a:rPr>
              <a:t>TECHNOLOGIES</a:t>
            </a:r>
            <a:r>
              <a:rPr lang="en-US"/>
              <a:t> </a:t>
            </a:r>
          </a:p>
        </p:txBody>
      </p:sp>
      <p:pic>
        <p:nvPicPr>
          <p:cNvPr id="3" name="Portada">
            <a:hlinkClick r:id="" action="ppaction://media"/>
            <a:extLst>
              <a:ext uri="{FF2B5EF4-FFF2-40B4-BE49-F238E27FC236}">
                <a16:creationId xmlns:a16="http://schemas.microsoft.com/office/drawing/2014/main" id="{F08C09C1-6D69-4CC3-9DA2-9268AB59909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13831" y="350189"/>
            <a:ext cx="609600" cy="609600"/>
          </a:xfrm>
          <a:prstGeom prst="rect">
            <a:avLst/>
          </a:prstGeom>
        </p:spPr>
      </p:pic>
    </p:spTree>
    <p:extLst>
      <p:ext uri="{BB962C8B-B14F-4D97-AF65-F5344CB8AC3E}">
        <p14:creationId xmlns:p14="http://schemas.microsoft.com/office/powerpoint/2010/main" val="4041433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7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Date Placeholder 34">
            <a:extLst>
              <a:ext uri="{FF2B5EF4-FFF2-40B4-BE49-F238E27FC236}">
                <a16:creationId xmlns:a16="http://schemas.microsoft.com/office/drawing/2014/main" id="{34FB5AB1-B6AF-48F2-8193-1762B21100E5}"/>
              </a:ext>
            </a:extLst>
          </p:cNvPr>
          <p:cNvSpPr>
            <a:spLocks noGrp="1"/>
          </p:cNvSpPr>
          <p:nvPr>
            <p:ph type="dt" sz="half" idx="2"/>
          </p:nvPr>
        </p:nvSpPr>
        <p:spPr>
          <a:xfrm rot="5400000">
            <a:off x="10595991" y="5074920"/>
            <a:ext cx="2647667" cy="365125"/>
          </a:xfrm>
        </p:spPr>
        <p:txBody>
          <a:bodyPr/>
          <a:lstStyle/>
          <a:p>
            <a:r>
              <a:rPr lang="en-US" dirty="0"/>
              <a:t>May 21, 20XX</a:t>
            </a:r>
          </a:p>
        </p:txBody>
      </p:sp>
      <p:sp>
        <p:nvSpPr>
          <p:cNvPr id="22" name="Title 21">
            <a:extLst>
              <a:ext uri="{FF2B5EF4-FFF2-40B4-BE49-F238E27FC236}">
                <a16:creationId xmlns:a16="http://schemas.microsoft.com/office/drawing/2014/main" id="{DED93BDC-7E2E-307B-EBCC-5C8C4F64E276}"/>
              </a:ext>
            </a:extLst>
          </p:cNvPr>
          <p:cNvSpPr>
            <a:spLocks noGrp="1"/>
          </p:cNvSpPr>
          <p:nvPr>
            <p:ph type="title"/>
          </p:nvPr>
        </p:nvSpPr>
        <p:spPr>
          <a:xfrm>
            <a:off x="994865" y="358559"/>
            <a:ext cx="10697644" cy="838037"/>
          </a:xfrm>
        </p:spPr>
        <p:txBody>
          <a:bodyPr lIns="91440" tIns="45720" rIns="91440" bIns="45720" anchor="t"/>
          <a:lstStyle/>
          <a:p>
            <a:pPr algn="ctr"/>
            <a:r>
              <a:rPr lang="en-US" sz="4400" b="1" dirty="0">
                <a:solidFill>
                  <a:schemeClr val="accent6">
                    <a:lumMod val="60000"/>
                    <a:lumOff val="40000"/>
                  </a:schemeClr>
                </a:solidFill>
                <a:ea typeface="+mj-lt"/>
                <a:cs typeface="+mj-lt"/>
              </a:rPr>
              <a:t>SUMMARY</a:t>
            </a:r>
            <a:r>
              <a:rPr lang="en-US" sz="4400" b="1" dirty="0">
                <a:ea typeface="+mj-lt"/>
                <a:cs typeface="+mj-lt"/>
              </a:rPr>
              <a:t> </a:t>
            </a:r>
            <a:br>
              <a:rPr lang="en-US" sz="4400" b="1" dirty="0">
                <a:solidFill>
                  <a:srgbClr val="1F2C8F"/>
                </a:solidFill>
                <a:ea typeface="+mj-lt"/>
                <a:cs typeface="+mj-lt"/>
              </a:rPr>
            </a:br>
            <a:endParaRPr lang="en-US" sz="4400" b="1" dirty="0">
              <a:solidFill>
                <a:srgbClr val="1F2C8F"/>
              </a:solidFill>
              <a:ea typeface="+mj-lt"/>
              <a:cs typeface="+mj-lt"/>
            </a:endParaRPr>
          </a:p>
          <a:p>
            <a:endParaRPr lang="en-US" dirty="0"/>
          </a:p>
        </p:txBody>
      </p:sp>
      <p:sp>
        <p:nvSpPr>
          <p:cNvPr id="2" name="TextBox 1">
            <a:extLst>
              <a:ext uri="{FF2B5EF4-FFF2-40B4-BE49-F238E27FC236}">
                <a16:creationId xmlns:a16="http://schemas.microsoft.com/office/drawing/2014/main" id="{929D6425-AE23-442B-85E3-661885886092}"/>
              </a:ext>
            </a:extLst>
          </p:cNvPr>
          <p:cNvSpPr txBox="1"/>
          <p:nvPr/>
        </p:nvSpPr>
        <p:spPr>
          <a:xfrm>
            <a:off x="1149350" y="2197100"/>
            <a:ext cx="989965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accent6">
                    <a:lumMod val="60000"/>
                    <a:lumOff val="40000"/>
                  </a:schemeClr>
                </a:solidFill>
                <a:latin typeface="Sabon Next LT"/>
                <a:cs typeface="Sabon Next LT"/>
              </a:rPr>
              <a:t>In</a:t>
            </a:r>
            <a:r>
              <a:rPr lang="en-US" b="1" dirty="0">
                <a:solidFill>
                  <a:schemeClr val="accent6">
                    <a:lumMod val="60000"/>
                    <a:lumOff val="40000"/>
                  </a:schemeClr>
                </a:solidFill>
                <a:latin typeface="Sabon Next LT"/>
              </a:rPr>
              <a:t> today's fast-paced, security-conscious world, it's more </a:t>
            </a:r>
            <a:r>
              <a:rPr lang="en-US" b="1" dirty="0">
                <a:solidFill>
                  <a:schemeClr val="accent6">
                    <a:lumMod val="60000"/>
                    <a:lumOff val="40000"/>
                  </a:schemeClr>
                </a:solidFill>
                <a:latin typeface="Sabon Next LT"/>
                <a:cs typeface="Sabon Next LT"/>
              </a:rPr>
              <a:t>important</a:t>
            </a:r>
            <a:r>
              <a:rPr lang="en-US" b="1" dirty="0">
                <a:solidFill>
                  <a:schemeClr val="accent6">
                    <a:lumMod val="60000"/>
                    <a:lumOff val="40000"/>
                  </a:schemeClr>
                </a:solidFill>
                <a:latin typeface="Sabon Next LT"/>
              </a:rPr>
              <a:t> than ever </a:t>
            </a:r>
            <a:r>
              <a:rPr lang="en-US" b="1" kern="1200" dirty="0">
                <a:solidFill>
                  <a:schemeClr val="accent6">
                    <a:lumMod val="60000"/>
                    <a:lumOff val="40000"/>
                  </a:schemeClr>
                </a:solidFill>
                <a:latin typeface="Sabon Next LT"/>
                <a:ea typeface="+mn-ea"/>
                <a:cs typeface="+mn-cs"/>
              </a:rPr>
              <a:t>to </a:t>
            </a:r>
            <a:r>
              <a:rPr lang="en-US" b="1" dirty="0">
                <a:solidFill>
                  <a:schemeClr val="accent6">
                    <a:lumMod val="60000"/>
                    <a:lumOff val="40000"/>
                  </a:schemeClr>
                </a:solidFill>
                <a:latin typeface="Sabon Next LT"/>
              </a:rPr>
              <a:t>know who's coming and going from your company premises</a:t>
            </a:r>
            <a:r>
              <a:rPr lang="en-US" b="1" kern="1200" dirty="0">
                <a:solidFill>
                  <a:schemeClr val="accent6">
                    <a:lumMod val="60000"/>
                    <a:lumOff val="40000"/>
                  </a:schemeClr>
                </a:solidFill>
                <a:latin typeface="Sabon Next LT"/>
                <a:ea typeface="+mn-ea"/>
                <a:cs typeface="+mn-cs"/>
              </a:rPr>
              <a:t>. </a:t>
            </a:r>
            <a:r>
              <a:rPr lang="en-US" b="1" dirty="0">
                <a:solidFill>
                  <a:schemeClr val="accent6">
                    <a:lumMod val="60000"/>
                    <a:lumOff val="40000"/>
                  </a:schemeClr>
                </a:solidFill>
                <a:latin typeface="Sabon Next LT"/>
              </a:rPr>
              <a:t>With our </a:t>
            </a:r>
            <a:r>
              <a:rPr lang="en-US" b="1" kern="1200" dirty="0">
                <a:solidFill>
                  <a:schemeClr val="accent6">
                    <a:lumMod val="60000"/>
                    <a:lumOff val="40000"/>
                  </a:schemeClr>
                </a:solidFill>
                <a:latin typeface="Sabon Next LT"/>
                <a:ea typeface="+mn-ea"/>
                <a:cs typeface="+mn-cs"/>
              </a:rPr>
              <a:t>Visitor </a:t>
            </a:r>
            <a:r>
              <a:rPr lang="en-US" b="1" dirty="0">
                <a:solidFill>
                  <a:schemeClr val="accent6">
                    <a:lumMod val="60000"/>
                    <a:lumOff val="40000"/>
                  </a:schemeClr>
                </a:solidFill>
                <a:latin typeface="Sabon Next LT"/>
              </a:rPr>
              <a:t>Registration System, you </a:t>
            </a:r>
            <a:r>
              <a:rPr lang="en-US" b="1" kern="1200" dirty="0">
                <a:solidFill>
                  <a:schemeClr val="accent6">
                    <a:lumMod val="60000"/>
                    <a:lumOff val="40000"/>
                  </a:schemeClr>
                </a:solidFill>
                <a:latin typeface="Sabon Next LT"/>
                <a:ea typeface="+mn-ea"/>
                <a:cs typeface="+mn-cs"/>
              </a:rPr>
              <a:t>can </a:t>
            </a:r>
            <a:r>
              <a:rPr lang="en-US" b="1" dirty="0">
                <a:solidFill>
                  <a:schemeClr val="accent6">
                    <a:lumMod val="60000"/>
                    <a:lumOff val="40000"/>
                  </a:schemeClr>
                </a:solidFill>
                <a:latin typeface="Sabon Next LT"/>
              </a:rPr>
              <a:t>simplify visitor tracking, improve your security</a:t>
            </a:r>
            <a:r>
              <a:rPr lang="en-US" b="1" kern="1200" dirty="0">
                <a:solidFill>
                  <a:schemeClr val="accent6">
                    <a:lumMod val="60000"/>
                    <a:lumOff val="40000"/>
                  </a:schemeClr>
                </a:solidFill>
                <a:latin typeface="Sabon Next LT"/>
                <a:ea typeface="+mn-ea"/>
                <a:cs typeface="+mn-cs"/>
              </a:rPr>
              <a:t>, </a:t>
            </a:r>
            <a:r>
              <a:rPr lang="en-US" b="1" dirty="0">
                <a:solidFill>
                  <a:schemeClr val="accent6">
                    <a:lumMod val="60000"/>
                    <a:lumOff val="40000"/>
                  </a:schemeClr>
                </a:solidFill>
                <a:latin typeface="Sabon Next LT"/>
              </a:rPr>
              <a:t>and create </a:t>
            </a:r>
            <a:r>
              <a:rPr lang="en-US" b="1" kern="1200" dirty="0">
                <a:solidFill>
                  <a:schemeClr val="accent6">
                    <a:lumMod val="60000"/>
                    <a:lumOff val="40000"/>
                  </a:schemeClr>
                </a:solidFill>
                <a:latin typeface="Sabon Next LT"/>
                <a:ea typeface="+mn-ea"/>
                <a:cs typeface="+mn-cs"/>
              </a:rPr>
              <a:t>a </a:t>
            </a:r>
            <a:r>
              <a:rPr lang="en-US" b="1" dirty="0">
                <a:solidFill>
                  <a:schemeClr val="accent6">
                    <a:lumMod val="60000"/>
                    <a:lumOff val="40000"/>
                  </a:schemeClr>
                </a:solidFill>
                <a:latin typeface="Sabon Next LT"/>
              </a:rPr>
              <a:t>more professional image for your business</a:t>
            </a:r>
            <a:r>
              <a:rPr lang="en-US" b="1" kern="1200" dirty="0">
                <a:solidFill>
                  <a:schemeClr val="accent6">
                    <a:lumMod val="60000"/>
                    <a:lumOff val="40000"/>
                  </a:schemeClr>
                </a:solidFill>
                <a:latin typeface="Sabon Next LT"/>
                <a:ea typeface="+mn-ea"/>
                <a:cs typeface="+mn-cs"/>
              </a:rPr>
              <a:t>.</a:t>
            </a:r>
            <a:r>
              <a:rPr lang="en-US" b="1" dirty="0">
                <a:solidFill>
                  <a:schemeClr val="accent6">
                    <a:lumMod val="60000"/>
                    <a:lumOff val="40000"/>
                  </a:schemeClr>
                </a:solidFill>
                <a:latin typeface="Sabon Next LT"/>
              </a:rPr>
              <a:t> Now is the time </a:t>
            </a:r>
            <a:r>
              <a:rPr lang="en-US" b="1" kern="1200" dirty="0">
                <a:solidFill>
                  <a:schemeClr val="accent6">
                    <a:lumMod val="60000"/>
                    <a:lumOff val="40000"/>
                  </a:schemeClr>
                </a:solidFill>
                <a:latin typeface="Sabon Next LT"/>
                <a:ea typeface="+mn-ea"/>
                <a:cs typeface="+mn-cs"/>
              </a:rPr>
              <a:t>to </a:t>
            </a:r>
            <a:r>
              <a:rPr lang="en-US" b="1" dirty="0">
                <a:solidFill>
                  <a:schemeClr val="accent6">
                    <a:lumMod val="60000"/>
                    <a:lumOff val="40000"/>
                  </a:schemeClr>
                </a:solidFill>
                <a:latin typeface="Sabon Next LT"/>
              </a:rPr>
              <a:t>take the next step. </a:t>
            </a:r>
            <a:endParaRPr lang="en-US" b="1" dirty="0">
              <a:solidFill>
                <a:schemeClr val="accent6">
                  <a:lumMod val="60000"/>
                  <a:lumOff val="40000"/>
                </a:schemeClr>
              </a:solidFill>
              <a:latin typeface="Daytona Pro Light"/>
            </a:endParaRPr>
          </a:p>
          <a:p>
            <a:endParaRPr lang="en-US" b="1" dirty="0">
              <a:solidFill>
                <a:schemeClr val="accent6">
                  <a:lumMod val="60000"/>
                  <a:lumOff val="40000"/>
                </a:schemeClr>
              </a:solidFill>
              <a:latin typeface="Sabon Next LT"/>
            </a:endParaRPr>
          </a:p>
          <a:p>
            <a:r>
              <a:rPr lang="en-US" b="1" dirty="0">
                <a:solidFill>
                  <a:schemeClr val="accent6">
                    <a:lumMod val="60000"/>
                    <a:lumOff val="40000"/>
                  </a:schemeClr>
                </a:solidFill>
                <a:latin typeface="Sabon Next LT"/>
              </a:rPr>
              <a:t>Our team at JAD Technologies </a:t>
            </a:r>
            <a:r>
              <a:rPr lang="en-US" b="1" kern="1200" dirty="0">
                <a:solidFill>
                  <a:schemeClr val="accent6">
                    <a:lumMod val="60000"/>
                    <a:lumOff val="40000"/>
                  </a:schemeClr>
                </a:solidFill>
                <a:latin typeface="Sabon Next LT"/>
                <a:ea typeface="+mn-ea"/>
                <a:cs typeface="+mn-cs"/>
              </a:rPr>
              <a:t>is </a:t>
            </a:r>
            <a:r>
              <a:rPr lang="en-US" b="1" dirty="0">
                <a:solidFill>
                  <a:schemeClr val="accent6">
                    <a:lumMod val="60000"/>
                    <a:lumOff val="40000"/>
                  </a:schemeClr>
                </a:solidFill>
                <a:latin typeface="Sabon Next LT"/>
              </a:rPr>
              <a:t>ready </a:t>
            </a:r>
            <a:r>
              <a:rPr lang="en-US" b="1" kern="1200" dirty="0">
                <a:solidFill>
                  <a:schemeClr val="accent6">
                    <a:lumMod val="60000"/>
                    <a:lumOff val="40000"/>
                  </a:schemeClr>
                </a:solidFill>
                <a:latin typeface="Sabon Next LT"/>
                <a:ea typeface="+mn-ea"/>
                <a:cs typeface="+mn-cs"/>
              </a:rPr>
              <a:t>to </a:t>
            </a:r>
            <a:r>
              <a:rPr lang="en-US" b="1" dirty="0">
                <a:solidFill>
                  <a:schemeClr val="accent6">
                    <a:lumMod val="60000"/>
                    <a:lumOff val="40000"/>
                  </a:schemeClr>
                </a:solidFill>
                <a:latin typeface="Sabon Next LT"/>
              </a:rPr>
              <a:t>work with you </a:t>
            </a:r>
            <a:r>
              <a:rPr lang="en-US" b="1" kern="1200" dirty="0">
                <a:solidFill>
                  <a:schemeClr val="accent6">
                    <a:lumMod val="60000"/>
                    <a:lumOff val="40000"/>
                  </a:schemeClr>
                </a:solidFill>
                <a:latin typeface="Sabon Next LT"/>
                <a:ea typeface="+mn-ea"/>
                <a:cs typeface="+mn-cs"/>
              </a:rPr>
              <a:t>to </a:t>
            </a:r>
            <a:r>
              <a:rPr lang="en-US" b="1" dirty="0">
                <a:solidFill>
                  <a:schemeClr val="accent6">
                    <a:lumMod val="60000"/>
                    <a:lumOff val="40000"/>
                  </a:schemeClr>
                </a:solidFill>
                <a:latin typeface="Sabon Next LT"/>
              </a:rPr>
              <a:t>implement this solution and transform the way you manage </a:t>
            </a:r>
            <a:r>
              <a:rPr lang="en-US" b="1" kern="1200" dirty="0">
                <a:solidFill>
                  <a:schemeClr val="accent6">
                    <a:lumMod val="60000"/>
                    <a:lumOff val="40000"/>
                  </a:schemeClr>
                </a:solidFill>
                <a:latin typeface="Sabon Next LT"/>
                <a:ea typeface="+mn-ea"/>
                <a:cs typeface="+mn-cs"/>
              </a:rPr>
              <a:t>visitors</a:t>
            </a:r>
            <a:r>
              <a:rPr lang="en-US" b="1" dirty="0">
                <a:solidFill>
                  <a:schemeClr val="accent6">
                    <a:lumMod val="60000"/>
                    <a:lumOff val="40000"/>
                  </a:schemeClr>
                </a:solidFill>
                <a:latin typeface="Sabon Next LT"/>
              </a:rPr>
              <a:t>. Don't let another day go by with an outdated or non-existent visitor management system. Contact us today</a:t>
            </a:r>
            <a:r>
              <a:rPr lang="en-US" b="1" kern="1200" dirty="0">
                <a:solidFill>
                  <a:schemeClr val="accent6">
                    <a:lumMod val="60000"/>
                    <a:lumOff val="40000"/>
                  </a:schemeClr>
                </a:solidFill>
                <a:latin typeface="Sabon Next LT"/>
                <a:ea typeface="+mn-ea"/>
                <a:cs typeface="+mn-cs"/>
              </a:rPr>
              <a:t> and </a:t>
            </a:r>
            <a:r>
              <a:rPr lang="en-US" b="1" dirty="0">
                <a:solidFill>
                  <a:schemeClr val="accent6">
                    <a:lumMod val="60000"/>
                    <a:lumOff val="40000"/>
                  </a:schemeClr>
                </a:solidFill>
                <a:latin typeface="Sabon Next LT"/>
              </a:rPr>
              <a:t>let us help you improve </a:t>
            </a:r>
            <a:r>
              <a:rPr lang="en-US" b="1" kern="1200" dirty="0">
                <a:solidFill>
                  <a:schemeClr val="accent6">
                    <a:lumMod val="60000"/>
                    <a:lumOff val="40000"/>
                  </a:schemeClr>
                </a:solidFill>
                <a:latin typeface="Sabon Next LT"/>
                <a:ea typeface="+mn-ea"/>
                <a:cs typeface="+mn-cs"/>
              </a:rPr>
              <a:t>your </a:t>
            </a:r>
            <a:r>
              <a:rPr lang="en-US" b="1" dirty="0">
                <a:solidFill>
                  <a:schemeClr val="accent6">
                    <a:lumMod val="60000"/>
                    <a:lumOff val="40000"/>
                  </a:schemeClr>
                </a:solidFill>
                <a:latin typeface="Sabon Next LT"/>
              </a:rPr>
              <a:t>visitor management, security and efficiency. After all, a secure </a:t>
            </a:r>
            <a:r>
              <a:rPr lang="en-US" b="1" kern="1200" dirty="0">
                <a:solidFill>
                  <a:schemeClr val="accent6">
                    <a:lumMod val="60000"/>
                    <a:lumOff val="40000"/>
                  </a:schemeClr>
                </a:solidFill>
                <a:latin typeface="Sabon Next LT"/>
                <a:ea typeface="+mn-ea"/>
                <a:cs typeface="+mn-cs"/>
              </a:rPr>
              <a:t>business</a:t>
            </a:r>
            <a:r>
              <a:rPr lang="en-US" b="1" dirty="0">
                <a:solidFill>
                  <a:schemeClr val="accent6">
                    <a:lumMod val="60000"/>
                    <a:lumOff val="40000"/>
                  </a:schemeClr>
                </a:solidFill>
                <a:latin typeface="Sabon Next LT"/>
              </a:rPr>
              <a:t> is a successful business</a:t>
            </a:r>
            <a:r>
              <a:rPr lang="en-US" b="1" kern="1200" dirty="0">
                <a:solidFill>
                  <a:schemeClr val="accent6">
                    <a:lumMod val="60000"/>
                    <a:lumOff val="40000"/>
                  </a:schemeClr>
                </a:solidFill>
                <a:latin typeface="Sabon Next LT"/>
                <a:ea typeface="+mn-ea"/>
                <a:cs typeface="+mn-cs"/>
              </a:rPr>
              <a:t>.</a:t>
            </a:r>
            <a:endParaRPr lang="en-US" b="1" dirty="0">
              <a:solidFill>
                <a:schemeClr val="accent6">
                  <a:lumMod val="60000"/>
                  <a:lumOff val="40000"/>
                </a:schemeClr>
              </a:solidFill>
            </a:endParaRPr>
          </a:p>
        </p:txBody>
      </p:sp>
      <p:pic>
        <p:nvPicPr>
          <p:cNvPr id="4" name="Summary">
            <a:hlinkClick r:id="" action="ppaction://media"/>
            <a:extLst>
              <a:ext uri="{FF2B5EF4-FFF2-40B4-BE49-F238E27FC236}">
                <a16:creationId xmlns:a16="http://schemas.microsoft.com/office/drawing/2014/main" id="{AC6A1B4A-62A7-481E-B80B-B6722CEEDF6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281138" y="358559"/>
            <a:ext cx="609600" cy="609600"/>
          </a:xfrm>
          <a:prstGeom prst="rect">
            <a:avLst/>
          </a:prstGeom>
        </p:spPr>
      </p:pic>
    </p:spTree>
    <p:extLst>
      <p:ext uri="{BB962C8B-B14F-4D97-AF65-F5344CB8AC3E}">
        <p14:creationId xmlns:p14="http://schemas.microsoft.com/office/powerpoint/2010/main" val="766182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96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EF1D37D-7D53-43D9-B054-3B3A36C7C4FF}"/>
              </a:ext>
            </a:extLst>
          </p:cNvPr>
          <p:cNvSpPr>
            <a:spLocks noGrp="1"/>
          </p:cNvSpPr>
          <p:nvPr>
            <p:ph type="title"/>
          </p:nvPr>
        </p:nvSpPr>
        <p:spPr>
          <a:xfrm>
            <a:off x="1026850" y="563671"/>
            <a:ext cx="4989629" cy="2387771"/>
          </a:xfrm>
        </p:spPr>
        <p:txBody>
          <a:bodyPr/>
          <a:lstStyle/>
          <a:p>
            <a:r>
              <a:rPr lang="en-US" dirty="0"/>
              <a:t>Thank you </a:t>
            </a:r>
          </a:p>
        </p:txBody>
      </p:sp>
      <p:sp>
        <p:nvSpPr>
          <p:cNvPr id="9" name="Text Placeholder 8">
            <a:extLst>
              <a:ext uri="{FF2B5EF4-FFF2-40B4-BE49-F238E27FC236}">
                <a16:creationId xmlns:a16="http://schemas.microsoft.com/office/drawing/2014/main" id="{54B54C36-E55C-4D10-96EB-21DBB6481D7E}"/>
              </a:ext>
            </a:extLst>
          </p:cNvPr>
          <p:cNvSpPr>
            <a:spLocks noGrp="1"/>
          </p:cNvSpPr>
          <p:nvPr>
            <p:ph type="body" sz="quarter" idx="12"/>
          </p:nvPr>
        </p:nvSpPr>
        <p:spPr>
          <a:xfrm>
            <a:off x="1026852" y="3531676"/>
            <a:ext cx="4989628" cy="1756576"/>
          </a:xfrm>
        </p:spPr>
        <p:txBody>
          <a:bodyPr lIns="91440" tIns="45720" rIns="91440" bIns="45720" anchor="t">
            <a:normAutofit/>
          </a:bodyPr>
          <a:lstStyle/>
          <a:p>
            <a:r>
              <a:rPr lang="en-US"/>
              <a:t>Daniel Ovalle</a:t>
            </a:r>
            <a:endParaRPr lang="en-US" dirty="0"/>
          </a:p>
          <a:p>
            <a:r>
              <a:rPr lang="en-US"/>
              <a:t>787-123-4567</a:t>
            </a:r>
            <a:r>
              <a:rPr lang="en-US" dirty="0"/>
              <a:t>​</a:t>
            </a:r>
          </a:p>
          <a:p>
            <a:r>
              <a:rPr lang="en-US"/>
              <a:t>Daniel.Ovalle</a:t>
            </a:r>
            <a:r>
              <a:rPr lang="en-US" dirty="0"/>
              <a:t>@</a:t>
            </a:r>
            <a:r>
              <a:rPr lang="en-US">
                <a:ea typeface="+mn-lt"/>
                <a:cs typeface="+mn-lt"/>
              </a:rPr>
              <a:t>jadtechnologies</a:t>
            </a:r>
            <a:r>
              <a:rPr lang="en-US" dirty="0"/>
              <a:t>.com​</a:t>
            </a:r>
          </a:p>
          <a:p>
            <a:r>
              <a:rPr lang="en-US" dirty="0"/>
              <a:t>www</a:t>
            </a:r>
            <a:r>
              <a:rPr lang="en-US"/>
              <a:t>.jadtechnologies.</a:t>
            </a:r>
            <a:r>
              <a:rPr lang="en-US" dirty="0"/>
              <a:t>com​</a:t>
            </a:r>
          </a:p>
        </p:txBody>
      </p:sp>
      <p:sp>
        <p:nvSpPr>
          <p:cNvPr id="22" name="Slide Number Placeholder 21">
            <a:extLst>
              <a:ext uri="{FF2B5EF4-FFF2-40B4-BE49-F238E27FC236}">
                <a16:creationId xmlns:a16="http://schemas.microsoft.com/office/drawing/2014/main" id="{D185F1A6-517F-4333-A04B-A1833CCBA40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11</a:t>
            </a:fld>
            <a:endParaRPr lang="en-US" dirty="0"/>
          </a:p>
        </p:txBody>
      </p:sp>
      <p:sp>
        <p:nvSpPr>
          <p:cNvPr id="14" name="Date Placeholder 13">
            <a:extLst>
              <a:ext uri="{FF2B5EF4-FFF2-40B4-BE49-F238E27FC236}">
                <a16:creationId xmlns:a16="http://schemas.microsoft.com/office/drawing/2014/main" id="{A6332EFB-A5F4-469F-9C70-AB8197068B1A}"/>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2806944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1104173" y="1512310"/>
            <a:ext cx="4579970" cy="538038"/>
          </a:xfrm>
        </p:spPr>
        <p:txBody>
          <a:bodyPr lIns="91440" tIns="45720" rIns="91440" bIns="45720" anchor="t"/>
          <a:lstStyle/>
          <a:p>
            <a:r>
              <a:rPr lang="en-US" b="1" dirty="0">
                <a:latin typeface="Sabon Next LT"/>
                <a:cs typeface="Sabon Next LT"/>
              </a:rPr>
              <a:t>About JAD</a:t>
            </a:r>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1066411" y="2264950"/>
            <a:ext cx="5309918" cy="2872039"/>
          </a:xfrm>
        </p:spPr>
        <p:txBody>
          <a:bodyPr lIns="91440" tIns="45720" rIns="91440" bIns="45720" anchor="t"/>
          <a:lstStyle/>
          <a:p>
            <a:r>
              <a:rPr lang="en-US" sz="1800" dirty="0">
                <a:latin typeface="Sabon Next LT"/>
                <a:cs typeface="Sabon Next LT"/>
              </a:rPr>
              <a:t>We are a group of coding students who are passionate about software development. With a shared love for technology and a strong desire to learn, we come together to explore coding and create impactful projects. Our group includes students from diverse backgrounds, each with unique skills and perspectives. We constantly push ourselves to grow, learn new programming languages, and improve our coding abilities in different frameworks.</a:t>
            </a:r>
          </a:p>
        </p:txBody>
      </p:sp>
      <p:sp>
        <p:nvSpPr>
          <p:cNvPr id="11" name="Slide Number Placeholder 10">
            <a:extLst>
              <a:ext uri="{FF2B5EF4-FFF2-40B4-BE49-F238E27FC236}">
                <a16:creationId xmlns:a16="http://schemas.microsoft.com/office/drawing/2014/main" id="{122A69A8-1CA3-486A-A675-DB22FF0D4A7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a:t>
            </a:fld>
            <a:endParaRPr lang="en-US" dirty="0"/>
          </a:p>
        </p:txBody>
      </p:sp>
      <p:sp>
        <p:nvSpPr>
          <p:cNvPr id="35" name="Date Placeholder 34">
            <a:extLst>
              <a:ext uri="{FF2B5EF4-FFF2-40B4-BE49-F238E27FC236}">
                <a16:creationId xmlns:a16="http://schemas.microsoft.com/office/drawing/2014/main" id="{3802946B-CCE3-410C-94E7-47B2DFBB5F71}"/>
              </a:ext>
            </a:extLst>
          </p:cNvPr>
          <p:cNvSpPr>
            <a:spLocks noGrp="1"/>
          </p:cNvSpPr>
          <p:nvPr>
            <p:ph type="dt" sz="half" idx="2"/>
          </p:nvPr>
        </p:nvSpPr>
        <p:spPr>
          <a:xfrm rot="5400000">
            <a:off x="10595991" y="5074920"/>
            <a:ext cx="2647667" cy="365125"/>
          </a:xfrm>
        </p:spPr>
        <p:txBody>
          <a:bodyPr/>
          <a:lstStyle/>
          <a:p>
            <a:r>
              <a:rPr lang="en-US" dirty="0"/>
              <a:t>May 21, 20XX</a:t>
            </a:r>
          </a:p>
        </p:txBody>
      </p:sp>
      <p:pic>
        <p:nvPicPr>
          <p:cNvPr id="4" name="Picture 4" descr="Programming data on computer monitor">
            <a:extLst>
              <a:ext uri="{FF2B5EF4-FFF2-40B4-BE49-F238E27FC236}">
                <a16:creationId xmlns:a16="http://schemas.microsoft.com/office/drawing/2014/main" id="{BDA4560F-360F-2A01-3CE1-463D289BC246}"/>
              </a:ext>
            </a:extLst>
          </p:cNvPr>
          <p:cNvPicPr>
            <a:picLocks noGrp="1" noChangeAspect="1"/>
          </p:cNvPicPr>
          <p:nvPr>
            <p:ph type="pic" sz="quarter" idx="13"/>
          </p:nvPr>
        </p:nvPicPr>
        <p:blipFill>
          <a:blip r:embed="rId4"/>
          <a:srcRect l="16048" r="16048"/>
          <a:stretch/>
        </p:blipFill>
        <p:spPr/>
      </p:pic>
      <p:pic>
        <p:nvPicPr>
          <p:cNvPr id="2" name="About JAD">
            <a:hlinkClick r:id="" action="ppaction://media"/>
            <a:extLst>
              <a:ext uri="{FF2B5EF4-FFF2-40B4-BE49-F238E27FC236}">
                <a16:creationId xmlns:a16="http://schemas.microsoft.com/office/drawing/2014/main" id="{FE1A3F7B-B1C0-4B28-9461-8733AAAC2DC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086929" y="1476529"/>
            <a:ext cx="609600" cy="609600"/>
          </a:xfrm>
          <a:prstGeom prst="rect">
            <a:avLst/>
          </a:prstGeom>
        </p:spPr>
      </p:pic>
    </p:spTree>
    <p:extLst>
      <p:ext uri="{BB962C8B-B14F-4D97-AF65-F5344CB8AC3E}">
        <p14:creationId xmlns:p14="http://schemas.microsoft.com/office/powerpoint/2010/main" val="218423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61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Date Placeholder 34">
            <a:extLst>
              <a:ext uri="{FF2B5EF4-FFF2-40B4-BE49-F238E27FC236}">
                <a16:creationId xmlns:a16="http://schemas.microsoft.com/office/drawing/2014/main" id="{34FB5AB1-B6AF-48F2-8193-1762B21100E5}"/>
              </a:ext>
            </a:extLst>
          </p:cNvPr>
          <p:cNvSpPr>
            <a:spLocks noGrp="1"/>
          </p:cNvSpPr>
          <p:nvPr>
            <p:ph type="dt" sz="half" idx="2"/>
          </p:nvPr>
        </p:nvSpPr>
        <p:spPr>
          <a:xfrm rot="5400000">
            <a:off x="10595991" y="5074920"/>
            <a:ext cx="2647667" cy="365125"/>
          </a:xfrm>
        </p:spPr>
        <p:txBody>
          <a:bodyPr/>
          <a:lstStyle/>
          <a:p>
            <a:r>
              <a:rPr lang="en-US" dirty="0"/>
              <a:t>May 21, 20XX</a:t>
            </a:r>
          </a:p>
        </p:txBody>
      </p:sp>
      <p:sp>
        <p:nvSpPr>
          <p:cNvPr id="22" name="Title 21">
            <a:extLst>
              <a:ext uri="{FF2B5EF4-FFF2-40B4-BE49-F238E27FC236}">
                <a16:creationId xmlns:a16="http://schemas.microsoft.com/office/drawing/2014/main" id="{DED93BDC-7E2E-307B-EBCC-5C8C4F64E276}"/>
              </a:ext>
            </a:extLst>
          </p:cNvPr>
          <p:cNvSpPr>
            <a:spLocks noGrp="1"/>
          </p:cNvSpPr>
          <p:nvPr>
            <p:ph type="title"/>
          </p:nvPr>
        </p:nvSpPr>
        <p:spPr>
          <a:xfrm>
            <a:off x="1013915" y="206159"/>
            <a:ext cx="10342044" cy="838037"/>
          </a:xfrm>
        </p:spPr>
        <p:txBody>
          <a:bodyPr lIns="91440" tIns="45720" rIns="91440" bIns="45720" anchor="t"/>
          <a:lstStyle/>
          <a:p>
            <a:r>
              <a:rPr lang="en-US" b="1" dirty="0">
                <a:solidFill>
                  <a:schemeClr val="accent6">
                    <a:lumMod val="60000"/>
                    <a:lumOff val="40000"/>
                  </a:schemeClr>
                </a:solidFill>
              </a:rPr>
              <a:t>Revolutionizing Visitor Management with Our Innovative Software</a:t>
            </a:r>
            <a:r>
              <a:rPr lang="en-US" b="1" dirty="0"/>
              <a:t> </a:t>
            </a:r>
            <a:r>
              <a:rPr lang="en-US" b="1" dirty="0">
                <a:solidFill>
                  <a:schemeClr val="accent6">
                    <a:lumMod val="60000"/>
                    <a:lumOff val="40000"/>
                  </a:schemeClr>
                </a:solidFill>
              </a:rPr>
              <a:t>Solution</a:t>
            </a:r>
          </a:p>
          <a:p>
            <a:endParaRPr lang="en-US"/>
          </a:p>
        </p:txBody>
      </p:sp>
      <p:sp>
        <p:nvSpPr>
          <p:cNvPr id="24" name="TextBox 23">
            <a:extLst>
              <a:ext uri="{FF2B5EF4-FFF2-40B4-BE49-F238E27FC236}">
                <a16:creationId xmlns:a16="http://schemas.microsoft.com/office/drawing/2014/main" id="{3EC971BB-DC9E-9D54-A28F-2ADD4B12C2DE}"/>
              </a:ext>
            </a:extLst>
          </p:cNvPr>
          <p:cNvSpPr txBox="1"/>
          <p:nvPr/>
        </p:nvSpPr>
        <p:spPr>
          <a:xfrm>
            <a:off x="3638550" y="1193800"/>
            <a:ext cx="46863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cap="all" spc="400" dirty="0">
                <a:solidFill>
                  <a:schemeClr val="bg1"/>
                </a:solidFill>
                <a:latin typeface="+mj-lt"/>
                <a:ea typeface="+mj-ea"/>
                <a:cs typeface="+mj-cs"/>
              </a:rPr>
              <a:t>INTRODUCTION</a:t>
            </a:r>
          </a:p>
        </p:txBody>
      </p:sp>
      <p:sp>
        <p:nvSpPr>
          <p:cNvPr id="25" name="TextBox 24">
            <a:extLst>
              <a:ext uri="{FF2B5EF4-FFF2-40B4-BE49-F238E27FC236}">
                <a16:creationId xmlns:a16="http://schemas.microsoft.com/office/drawing/2014/main" id="{23039B55-57C4-9C35-6F74-7449FC1753FF}"/>
              </a:ext>
            </a:extLst>
          </p:cNvPr>
          <p:cNvSpPr txBox="1"/>
          <p:nvPr/>
        </p:nvSpPr>
        <p:spPr>
          <a:xfrm>
            <a:off x="1339850" y="2038350"/>
            <a:ext cx="9582150" cy="42780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b="1" cap="all" spc="400" dirty="0">
                <a:solidFill>
                  <a:schemeClr val="bg1"/>
                </a:solidFill>
                <a:latin typeface="+mj-lt"/>
                <a:ea typeface="+mj-ea"/>
                <a:cs typeface="+mj-cs"/>
              </a:rPr>
              <a:t>At Jad Technologies, we understand the importance of security and efficiency in a business. We know that effective visitor management is critical not only for security purposes, but also to ensure a welcoming and professional experience for your guests.</a:t>
            </a:r>
            <a:endParaRPr lang="en-US" b="1" dirty="0">
              <a:solidFill>
                <a:schemeClr val="bg1"/>
              </a:solidFill>
              <a:ea typeface="+mj-ea"/>
              <a:cs typeface="+mj-cs"/>
            </a:endParaRPr>
          </a:p>
          <a:p>
            <a:pPr algn="just"/>
            <a:r>
              <a:rPr lang="en-US" sz="1600" b="1" cap="all" spc="400" dirty="0">
                <a:solidFill>
                  <a:schemeClr val="bg1"/>
                </a:solidFill>
                <a:latin typeface="+mj-lt"/>
                <a:ea typeface="+mj-ea"/>
                <a:cs typeface="+mj-cs"/>
              </a:rPr>
              <a:t>However, we have noticed that many businesses still do not have a digital system or use outdated and inefficient systems to manage and track visitors, often leading to disorganized data, longer wait times, and potential security risks.</a:t>
            </a:r>
            <a:endParaRPr lang="en-US" b="1" dirty="0">
              <a:solidFill>
                <a:schemeClr val="bg1"/>
              </a:solidFill>
              <a:ea typeface="+mj-ea"/>
              <a:cs typeface="+mj-cs"/>
            </a:endParaRPr>
          </a:p>
          <a:p>
            <a:pPr algn="just"/>
            <a:r>
              <a:rPr lang="en-US" sz="1600" b="1" cap="all" spc="400" dirty="0">
                <a:solidFill>
                  <a:schemeClr val="bg1"/>
                </a:solidFill>
                <a:latin typeface="+mj-lt"/>
                <a:ea typeface="+mj-ea"/>
                <a:cs typeface="+mj-cs"/>
              </a:rPr>
              <a:t>That is why we have developed our innovative Visitor Management System, a software solution designed to streamline the process of monitoring and managing visitors in your company. Today, we are excited to show you its main features and benefits.</a:t>
            </a:r>
            <a:endParaRPr lang="en-US" b="1" dirty="0">
              <a:solidFill>
                <a:schemeClr val="bg1"/>
              </a:solidFill>
            </a:endParaRPr>
          </a:p>
          <a:p>
            <a:pPr algn="just"/>
            <a:endParaRPr lang="en-US" sz="1600" b="1" cap="all" spc="400" dirty="0">
              <a:solidFill>
                <a:schemeClr val="bg1"/>
              </a:solidFill>
              <a:latin typeface="+mj-lt"/>
              <a:ea typeface="+mj-ea"/>
              <a:cs typeface="+mj-cs"/>
            </a:endParaRPr>
          </a:p>
          <a:p>
            <a:pPr algn="just"/>
            <a:endParaRPr lang="en-US" sz="1600" b="1" cap="all" spc="400" dirty="0">
              <a:solidFill>
                <a:schemeClr val="accent6"/>
              </a:solidFill>
              <a:latin typeface="+mj-lt"/>
              <a:ea typeface="+mj-ea"/>
              <a:cs typeface="+mj-cs"/>
            </a:endParaRPr>
          </a:p>
        </p:txBody>
      </p:sp>
      <p:pic>
        <p:nvPicPr>
          <p:cNvPr id="2" name="Picture 1">
            <a:hlinkClick r:id="" action="ppaction://media"/>
            <a:extLst>
              <a:ext uri="{FF2B5EF4-FFF2-40B4-BE49-F238E27FC236}">
                <a16:creationId xmlns:a16="http://schemas.microsoft.com/office/drawing/2014/main" id="{190E98A7-7119-F987-A476-E44A9E4BDDF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081168" y="1211728"/>
            <a:ext cx="487363" cy="487363"/>
          </a:xfrm>
          <a:prstGeom prst="rect">
            <a:avLst/>
          </a:prstGeom>
        </p:spPr>
      </p:pic>
    </p:spTree>
    <p:extLst>
      <p:ext uri="{BB962C8B-B14F-4D97-AF65-F5344CB8AC3E}">
        <p14:creationId xmlns:p14="http://schemas.microsoft.com/office/powerpoint/2010/main" val="3874003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81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Date Placeholder 34">
            <a:extLst>
              <a:ext uri="{FF2B5EF4-FFF2-40B4-BE49-F238E27FC236}">
                <a16:creationId xmlns:a16="http://schemas.microsoft.com/office/drawing/2014/main" id="{34FB5AB1-B6AF-48F2-8193-1762B21100E5}"/>
              </a:ext>
            </a:extLst>
          </p:cNvPr>
          <p:cNvSpPr>
            <a:spLocks noGrp="1"/>
          </p:cNvSpPr>
          <p:nvPr>
            <p:ph type="dt" sz="half" idx="2"/>
          </p:nvPr>
        </p:nvSpPr>
        <p:spPr>
          <a:xfrm rot="5400000">
            <a:off x="10595991" y="5074920"/>
            <a:ext cx="2647667" cy="365125"/>
          </a:xfrm>
        </p:spPr>
        <p:txBody>
          <a:bodyPr/>
          <a:lstStyle/>
          <a:p>
            <a:r>
              <a:rPr lang="en-US" dirty="0"/>
              <a:t>May 21, 20XX</a:t>
            </a:r>
          </a:p>
        </p:txBody>
      </p:sp>
      <p:sp>
        <p:nvSpPr>
          <p:cNvPr id="22" name="Title 21">
            <a:extLst>
              <a:ext uri="{FF2B5EF4-FFF2-40B4-BE49-F238E27FC236}">
                <a16:creationId xmlns:a16="http://schemas.microsoft.com/office/drawing/2014/main" id="{DED93BDC-7E2E-307B-EBCC-5C8C4F64E276}"/>
              </a:ext>
            </a:extLst>
          </p:cNvPr>
          <p:cNvSpPr>
            <a:spLocks noGrp="1"/>
          </p:cNvSpPr>
          <p:nvPr>
            <p:ph type="title"/>
          </p:nvPr>
        </p:nvSpPr>
        <p:spPr>
          <a:xfrm>
            <a:off x="994865" y="358559"/>
            <a:ext cx="11980344" cy="838037"/>
          </a:xfrm>
        </p:spPr>
        <p:txBody>
          <a:bodyPr lIns="91440" tIns="45720" rIns="91440" bIns="45720" anchor="t"/>
          <a:lstStyle/>
          <a:p>
            <a:r>
              <a:rPr lang="en-US" b="1" dirty="0">
                <a:solidFill>
                  <a:schemeClr val="accent6">
                    <a:lumMod val="60000"/>
                    <a:lumOff val="40000"/>
                  </a:schemeClr>
                </a:solidFill>
              </a:rPr>
              <a:t>The Challenges of Traditional Visitor Management</a:t>
            </a:r>
            <a:br>
              <a:rPr lang="en-US" sz="4400" b="1" dirty="0">
                <a:solidFill>
                  <a:srgbClr val="1F2C8F"/>
                </a:solidFill>
                <a:ea typeface="+mj-lt"/>
                <a:cs typeface="+mj-lt"/>
              </a:rPr>
            </a:br>
            <a:endParaRPr lang="en-US" sz="4400" b="1" dirty="0">
              <a:solidFill>
                <a:srgbClr val="1F2C8F"/>
              </a:solidFill>
              <a:ea typeface="+mj-lt"/>
              <a:cs typeface="+mj-lt"/>
            </a:endParaRPr>
          </a:p>
          <a:p>
            <a:endParaRPr lang="en-US" dirty="0"/>
          </a:p>
        </p:txBody>
      </p:sp>
      <p:sp>
        <p:nvSpPr>
          <p:cNvPr id="2" name="TextBox 1">
            <a:extLst>
              <a:ext uri="{FF2B5EF4-FFF2-40B4-BE49-F238E27FC236}">
                <a16:creationId xmlns:a16="http://schemas.microsoft.com/office/drawing/2014/main" id="{929D6425-AE23-442B-85E3-661885886092}"/>
              </a:ext>
            </a:extLst>
          </p:cNvPr>
          <p:cNvSpPr txBox="1"/>
          <p:nvPr/>
        </p:nvSpPr>
        <p:spPr>
          <a:xfrm>
            <a:off x="965200" y="1765300"/>
            <a:ext cx="9899650"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rtl="0"/>
            <a:r>
              <a:rPr lang="en-US" dirty="0">
                <a:solidFill>
                  <a:schemeClr val="bg1"/>
                </a:solidFill>
                <a:latin typeface="Sabon Next LT"/>
                <a:cs typeface="Sabon Next LT"/>
              </a:rPr>
              <a:t>-</a:t>
            </a:r>
            <a:r>
              <a:rPr lang="en-US" b="1" kern="1200" dirty="0">
                <a:solidFill>
                  <a:schemeClr val="bg1"/>
                </a:solidFill>
                <a:latin typeface="Sabon Next LT"/>
                <a:ea typeface="+mn-ea"/>
                <a:cs typeface="+mn-cs"/>
              </a:rPr>
              <a:t>Manual Data Entry: </a:t>
            </a:r>
            <a:r>
              <a:rPr lang="en-US" kern="1200" dirty="0">
                <a:solidFill>
                  <a:schemeClr val="bg1"/>
                </a:solidFill>
                <a:latin typeface="Sabon Next LT"/>
                <a:ea typeface="+mn-ea"/>
                <a:cs typeface="+mn-cs"/>
              </a:rPr>
              <a:t>Manual logbooks are not only time consuming but also prone to human error. Incorrect or incomplete entries could lead to significant problems, including security risks.</a:t>
            </a:r>
            <a:endParaRPr lang="en-US" kern="1200" dirty="0">
              <a:solidFill>
                <a:schemeClr val="bg1"/>
              </a:solidFill>
              <a:latin typeface="Sabon Next LT"/>
              <a:cs typeface="Sabon Next LT"/>
            </a:endParaRPr>
          </a:p>
          <a:p>
            <a:pPr rtl="0"/>
            <a:endParaRPr lang="en-US" dirty="0">
              <a:solidFill>
                <a:schemeClr val="bg1"/>
              </a:solidFill>
              <a:latin typeface="Sabon Next LT"/>
              <a:cs typeface="Sabon Next LT"/>
            </a:endParaRPr>
          </a:p>
          <a:p>
            <a:pPr rtl="0"/>
            <a:r>
              <a:rPr lang="en-US" dirty="0">
                <a:solidFill>
                  <a:schemeClr val="bg1"/>
                </a:solidFill>
                <a:latin typeface="Sabon Next LT"/>
                <a:cs typeface="Sabon Next LT"/>
              </a:rPr>
              <a:t>-</a:t>
            </a:r>
            <a:r>
              <a:rPr lang="en-US" b="1" kern="1200" dirty="0">
                <a:solidFill>
                  <a:schemeClr val="bg1"/>
                </a:solidFill>
                <a:latin typeface="Sabon Next LT"/>
                <a:ea typeface="+mn-ea"/>
                <a:cs typeface="+mn-cs"/>
              </a:rPr>
              <a:t>Privacy Concerns: </a:t>
            </a:r>
            <a:r>
              <a:rPr lang="en-US" kern="1200" dirty="0">
                <a:solidFill>
                  <a:schemeClr val="bg1"/>
                </a:solidFill>
                <a:latin typeface="Sabon Next LT"/>
                <a:ea typeface="+mn-ea"/>
                <a:cs typeface="+mn-cs"/>
              </a:rPr>
              <a:t>Visitor information in a paper-based system can be viewed by anyone, which is a clear violation of privacy regulations.</a:t>
            </a:r>
            <a:endParaRPr lang="en-US" kern="1200" dirty="0">
              <a:solidFill>
                <a:schemeClr val="bg1"/>
              </a:solidFill>
              <a:latin typeface="Sabon Next LT"/>
              <a:cs typeface="Sabon Next LT"/>
            </a:endParaRPr>
          </a:p>
          <a:p>
            <a:pPr rtl="0"/>
            <a:endParaRPr lang="en-US" dirty="0">
              <a:solidFill>
                <a:schemeClr val="bg1"/>
              </a:solidFill>
            </a:endParaRPr>
          </a:p>
          <a:p>
            <a:pPr rtl="0"/>
            <a:r>
              <a:rPr lang="en-US" dirty="0">
                <a:solidFill>
                  <a:schemeClr val="bg1"/>
                </a:solidFill>
              </a:rPr>
              <a:t>-</a:t>
            </a:r>
            <a:r>
              <a:rPr lang="en-US" b="1" kern="1200" dirty="0">
                <a:solidFill>
                  <a:schemeClr val="bg1"/>
                </a:solidFill>
                <a:latin typeface="Sabon Next LT"/>
                <a:ea typeface="+mn-ea"/>
                <a:cs typeface="+mn-cs"/>
              </a:rPr>
              <a:t>Difficult to Track Visitor History</a:t>
            </a:r>
            <a:r>
              <a:rPr lang="en-US" kern="1200" dirty="0">
                <a:solidFill>
                  <a:schemeClr val="bg1"/>
                </a:solidFill>
                <a:latin typeface="Sabon Next LT"/>
                <a:ea typeface="+mn-ea"/>
                <a:cs typeface="+mn-cs"/>
              </a:rPr>
              <a:t>: Paper records make it incredibly difficult to retrieve historical visitor data, which is critical in case of emergencies or audits.</a:t>
            </a:r>
            <a:endParaRPr lang="en-US" kern="1200" dirty="0">
              <a:solidFill>
                <a:schemeClr val="bg1"/>
              </a:solidFill>
              <a:latin typeface="Sabon Next LT"/>
              <a:cs typeface="Sabon Next LT"/>
            </a:endParaRPr>
          </a:p>
          <a:p>
            <a:pPr rtl="0"/>
            <a:endParaRPr lang="en-US" dirty="0">
              <a:solidFill>
                <a:schemeClr val="bg1"/>
              </a:solidFill>
            </a:endParaRPr>
          </a:p>
          <a:p>
            <a:pPr rtl="0"/>
            <a:r>
              <a:rPr lang="en-US" dirty="0">
                <a:solidFill>
                  <a:schemeClr val="bg1"/>
                </a:solidFill>
              </a:rPr>
              <a:t>-</a:t>
            </a:r>
            <a:r>
              <a:rPr lang="en-US" b="1" kern="1200" dirty="0">
                <a:solidFill>
                  <a:schemeClr val="bg1"/>
                </a:solidFill>
                <a:latin typeface="Sabon Next LT"/>
                <a:ea typeface="+mn-ea"/>
                <a:cs typeface="+mn-cs"/>
              </a:rPr>
              <a:t>Poor Visitor Experience</a:t>
            </a:r>
            <a:r>
              <a:rPr lang="en-US" kern="1200" dirty="0">
                <a:solidFill>
                  <a:schemeClr val="bg1"/>
                </a:solidFill>
                <a:latin typeface="Sabon Next LT"/>
                <a:ea typeface="+mn-ea"/>
                <a:cs typeface="+mn-cs"/>
              </a:rPr>
              <a:t>: Having to wait for tickets to be manually registered can be frustrating for visitors and makes a less than professional first impression of your business.</a:t>
            </a:r>
            <a:endParaRPr lang="en-US" kern="1200" dirty="0">
              <a:solidFill>
                <a:schemeClr val="bg1"/>
              </a:solidFill>
              <a:latin typeface="Sabon Next LT"/>
              <a:cs typeface="Sabon Next LT"/>
            </a:endParaRPr>
          </a:p>
          <a:p>
            <a:pPr rtl="0"/>
            <a:endParaRPr lang="en-US" dirty="0">
              <a:solidFill>
                <a:schemeClr val="bg1"/>
              </a:solidFill>
            </a:endParaRPr>
          </a:p>
          <a:p>
            <a:r>
              <a:rPr lang="en-US" b="1" kern="1200" dirty="0">
                <a:solidFill>
                  <a:schemeClr val="bg1"/>
                </a:solidFill>
                <a:latin typeface="Sabon Next LT"/>
                <a:ea typeface="+mn-ea"/>
                <a:cs typeface="+mn-cs"/>
              </a:rPr>
              <a:t>Loss of Productivity</a:t>
            </a:r>
            <a:r>
              <a:rPr lang="en-US" kern="1200" dirty="0">
                <a:solidFill>
                  <a:schemeClr val="bg1"/>
                </a:solidFill>
                <a:latin typeface="Sabon Next LT"/>
                <a:ea typeface="+mn-ea"/>
                <a:cs typeface="+mn-cs"/>
              </a:rPr>
              <a:t>: Administrative staff spend a lot of time managing visitor records, taking time away from other important tasks</a:t>
            </a:r>
            <a:endParaRPr lang="en-US" dirty="0">
              <a:solidFill>
                <a:schemeClr val="bg1"/>
              </a:solidFill>
            </a:endParaRPr>
          </a:p>
        </p:txBody>
      </p:sp>
      <p:pic>
        <p:nvPicPr>
          <p:cNvPr id="3" name="The challenges">
            <a:hlinkClick r:id="" action="ppaction://media"/>
            <a:extLst>
              <a:ext uri="{FF2B5EF4-FFF2-40B4-BE49-F238E27FC236}">
                <a16:creationId xmlns:a16="http://schemas.microsoft.com/office/drawing/2014/main" id="{E20A4583-347D-4C20-8D25-E4EC0ACD7B3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864850" y="765854"/>
            <a:ext cx="609600" cy="609600"/>
          </a:xfrm>
          <a:prstGeom prst="rect">
            <a:avLst/>
          </a:prstGeom>
        </p:spPr>
      </p:pic>
    </p:spTree>
    <p:extLst>
      <p:ext uri="{BB962C8B-B14F-4D97-AF65-F5344CB8AC3E}">
        <p14:creationId xmlns:p14="http://schemas.microsoft.com/office/powerpoint/2010/main" val="4136739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91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Date Placeholder 34">
            <a:extLst>
              <a:ext uri="{FF2B5EF4-FFF2-40B4-BE49-F238E27FC236}">
                <a16:creationId xmlns:a16="http://schemas.microsoft.com/office/drawing/2014/main" id="{34FB5AB1-B6AF-48F2-8193-1762B21100E5}"/>
              </a:ext>
            </a:extLst>
          </p:cNvPr>
          <p:cNvSpPr>
            <a:spLocks noGrp="1"/>
          </p:cNvSpPr>
          <p:nvPr>
            <p:ph type="dt" sz="half" idx="2"/>
          </p:nvPr>
        </p:nvSpPr>
        <p:spPr>
          <a:xfrm rot="5400000">
            <a:off x="10595991" y="5074920"/>
            <a:ext cx="2647667" cy="365125"/>
          </a:xfrm>
        </p:spPr>
        <p:txBody>
          <a:bodyPr/>
          <a:lstStyle/>
          <a:p>
            <a:r>
              <a:rPr lang="en-US" dirty="0"/>
              <a:t>May 21, 20XX</a:t>
            </a:r>
          </a:p>
        </p:txBody>
      </p:sp>
      <p:sp>
        <p:nvSpPr>
          <p:cNvPr id="22" name="Title 21">
            <a:extLst>
              <a:ext uri="{FF2B5EF4-FFF2-40B4-BE49-F238E27FC236}">
                <a16:creationId xmlns:a16="http://schemas.microsoft.com/office/drawing/2014/main" id="{DED93BDC-7E2E-307B-EBCC-5C8C4F64E276}"/>
              </a:ext>
            </a:extLst>
          </p:cNvPr>
          <p:cNvSpPr>
            <a:spLocks noGrp="1"/>
          </p:cNvSpPr>
          <p:nvPr>
            <p:ph type="title"/>
          </p:nvPr>
        </p:nvSpPr>
        <p:spPr>
          <a:xfrm>
            <a:off x="2385515" y="504609"/>
            <a:ext cx="7651760" cy="838037"/>
          </a:xfrm>
        </p:spPr>
        <p:txBody>
          <a:bodyPr lIns="91440" tIns="45720" rIns="91440" bIns="45720" anchor="t"/>
          <a:lstStyle/>
          <a:p>
            <a:r>
              <a:rPr lang="en-US" b="1" dirty="0">
                <a:solidFill>
                  <a:schemeClr val="accent6">
                    <a:lumMod val="60000"/>
                    <a:lumOff val="40000"/>
                  </a:schemeClr>
                </a:solidFill>
                <a:latin typeface="Sabon Next LT"/>
                <a:cs typeface="Sabon Next LT"/>
              </a:rPr>
              <a:t>Some Advantages of Visitor </a:t>
            </a:r>
            <a:br>
              <a:rPr lang="en-US" b="1" dirty="0">
                <a:latin typeface="Sabon Next LT"/>
                <a:cs typeface="Sabon Next LT"/>
              </a:rPr>
            </a:br>
            <a:r>
              <a:rPr lang="en-US" b="1" dirty="0">
                <a:solidFill>
                  <a:schemeClr val="accent6">
                    <a:lumMod val="60000"/>
                    <a:lumOff val="40000"/>
                  </a:schemeClr>
                </a:solidFill>
                <a:latin typeface="Sabon Next LT"/>
                <a:cs typeface="Sabon Next LT"/>
              </a:rPr>
              <a:t>    Registration SOFTWARE</a:t>
            </a:r>
            <a:br>
              <a:rPr lang="en-US" b="1" dirty="0">
                <a:latin typeface="Sabon Next LT"/>
                <a:ea typeface="+mj-lt"/>
                <a:cs typeface="+mj-lt"/>
              </a:rPr>
            </a:br>
            <a:endParaRPr lang="en-US" b="1" dirty="0">
              <a:solidFill>
                <a:srgbClr val="1F2C8F"/>
              </a:solidFill>
              <a:latin typeface="Sabon Next LT"/>
              <a:ea typeface="+mj-lt"/>
              <a:cs typeface="+mj-lt"/>
            </a:endParaRPr>
          </a:p>
          <a:p>
            <a:endParaRPr lang="en-US" dirty="0">
              <a:latin typeface="Sabon Next LT"/>
              <a:cs typeface="Sabon Next LT"/>
            </a:endParaRPr>
          </a:p>
        </p:txBody>
      </p:sp>
      <p:sp>
        <p:nvSpPr>
          <p:cNvPr id="2" name="TextBox 1">
            <a:extLst>
              <a:ext uri="{FF2B5EF4-FFF2-40B4-BE49-F238E27FC236}">
                <a16:creationId xmlns:a16="http://schemas.microsoft.com/office/drawing/2014/main" id="{929D6425-AE23-442B-85E3-661885886092}"/>
              </a:ext>
            </a:extLst>
          </p:cNvPr>
          <p:cNvSpPr txBox="1"/>
          <p:nvPr/>
        </p:nvSpPr>
        <p:spPr>
          <a:xfrm>
            <a:off x="793750" y="2133600"/>
            <a:ext cx="10712450"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bg1"/>
                </a:solidFill>
                <a:latin typeface="Sabon Next LT"/>
                <a:cs typeface="Sabon Next LT"/>
              </a:rPr>
              <a:t>- Process Automation:</a:t>
            </a:r>
            <a:r>
              <a:rPr lang="en-US" dirty="0">
                <a:solidFill>
                  <a:schemeClr val="bg1"/>
                </a:solidFill>
                <a:latin typeface="Sabon Next LT"/>
                <a:cs typeface="Sabon Next LT"/>
              </a:rPr>
              <a:t> Our software automates the registration process, eliminating human errors and saving valuable time.</a:t>
            </a:r>
          </a:p>
          <a:p>
            <a:endParaRPr lang="en-US" dirty="0">
              <a:solidFill>
                <a:schemeClr val="bg1"/>
              </a:solidFill>
              <a:latin typeface="Sabon Next LT"/>
              <a:cs typeface="Sabon Next LT"/>
            </a:endParaRPr>
          </a:p>
          <a:p>
            <a:r>
              <a:rPr lang="en-US" b="1" dirty="0">
                <a:solidFill>
                  <a:schemeClr val="bg1"/>
                </a:solidFill>
                <a:latin typeface="Sabon Next LT"/>
                <a:cs typeface="Sabon Next LT"/>
              </a:rPr>
              <a:t>-Data Security:</a:t>
            </a:r>
            <a:r>
              <a:rPr lang="en-US" dirty="0">
                <a:solidFill>
                  <a:schemeClr val="bg1"/>
                </a:solidFill>
                <a:latin typeface="Sabon Next LT"/>
                <a:cs typeface="Sabon Next LT"/>
              </a:rPr>
              <a:t> Visitor data is stored securely in an encrypted database.</a:t>
            </a:r>
          </a:p>
          <a:p>
            <a:endParaRPr lang="en-US" dirty="0">
              <a:solidFill>
                <a:schemeClr val="bg1"/>
              </a:solidFill>
              <a:latin typeface="Sabon Next LT"/>
              <a:cs typeface="Sabon Next LT"/>
            </a:endParaRPr>
          </a:p>
          <a:p>
            <a:r>
              <a:rPr lang="en-US" b="1" dirty="0">
                <a:solidFill>
                  <a:schemeClr val="bg1"/>
                </a:solidFill>
                <a:latin typeface="Sabon Next LT"/>
                <a:cs typeface="Sabon Next LT"/>
              </a:rPr>
              <a:t>- Increased Security:</a:t>
            </a:r>
            <a:r>
              <a:rPr lang="en-US" dirty="0">
                <a:solidFill>
                  <a:schemeClr val="bg1"/>
                </a:solidFill>
                <a:latin typeface="Sabon Next LT"/>
                <a:cs typeface="Sabon Next LT"/>
              </a:rPr>
              <a:t> Verifies and records visitor details in real time, increasing the overall security of the building.</a:t>
            </a:r>
          </a:p>
          <a:p>
            <a:endParaRPr lang="en-US" dirty="0">
              <a:solidFill>
                <a:schemeClr val="bg1"/>
              </a:solidFill>
              <a:latin typeface="Sabon Next LT"/>
              <a:cs typeface="Sabon Next LT"/>
            </a:endParaRPr>
          </a:p>
          <a:p>
            <a:r>
              <a:rPr lang="en-US" b="1" dirty="0">
                <a:solidFill>
                  <a:schemeClr val="bg1"/>
                </a:solidFill>
                <a:latin typeface="Sabon Next LT"/>
                <a:cs typeface="Sabon Next LT"/>
              </a:rPr>
              <a:t>- Visitor History:</a:t>
            </a:r>
            <a:r>
              <a:rPr lang="en-US" dirty="0">
                <a:solidFill>
                  <a:schemeClr val="bg1"/>
                </a:solidFill>
                <a:latin typeface="Sabon Next LT"/>
                <a:cs typeface="Sabon Next LT"/>
              </a:rPr>
              <a:t> Allows quick and easy access to historical visitor records for future reference or auditing.</a:t>
            </a:r>
          </a:p>
          <a:p>
            <a:endParaRPr lang="en-US" dirty="0">
              <a:solidFill>
                <a:schemeClr val="bg1"/>
              </a:solidFill>
              <a:latin typeface="Sabon Next LT"/>
              <a:cs typeface="Sabon Next LT"/>
            </a:endParaRPr>
          </a:p>
          <a:p>
            <a:r>
              <a:rPr lang="en-US" b="1" dirty="0">
                <a:solidFill>
                  <a:schemeClr val="bg1"/>
                </a:solidFill>
                <a:latin typeface="Sabon Next LT"/>
                <a:cs typeface="Sabon Next LT"/>
              </a:rPr>
              <a:t>- Visitor Experience:</a:t>
            </a:r>
            <a:r>
              <a:rPr lang="en-US" dirty="0">
                <a:solidFill>
                  <a:schemeClr val="bg1"/>
                </a:solidFill>
                <a:latin typeface="Sabon Next LT"/>
                <a:cs typeface="Sabon Next LT"/>
              </a:rPr>
              <a:t> Enhance the visitor experience with a quick and seamless check-in process.</a:t>
            </a:r>
          </a:p>
          <a:p>
            <a:endParaRPr lang="en-US" dirty="0">
              <a:solidFill>
                <a:schemeClr val="bg1"/>
              </a:solidFill>
              <a:latin typeface="Sabon Next LT"/>
              <a:cs typeface="Sabon Next LT"/>
            </a:endParaRPr>
          </a:p>
          <a:p>
            <a:r>
              <a:rPr lang="en-US" b="1" dirty="0">
                <a:solidFill>
                  <a:schemeClr val="bg1"/>
                </a:solidFill>
                <a:latin typeface="Sabon Next LT"/>
                <a:cs typeface="Sabon Next LT"/>
              </a:rPr>
              <a:t>- Improve Productivity: </a:t>
            </a:r>
            <a:r>
              <a:rPr lang="en-US" dirty="0">
                <a:solidFill>
                  <a:schemeClr val="bg1"/>
                </a:solidFill>
                <a:latin typeface="Sabon Next LT"/>
                <a:cs typeface="Sabon Next LT"/>
              </a:rPr>
              <a:t>Free up administrative staff to focus on more important tasks.</a:t>
            </a:r>
          </a:p>
          <a:p>
            <a:endParaRPr lang="en-US" dirty="0">
              <a:solidFill>
                <a:schemeClr val="bg1"/>
              </a:solidFill>
              <a:latin typeface="Sabon Next LT"/>
              <a:cs typeface="Sabon Next LT"/>
            </a:endParaRPr>
          </a:p>
        </p:txBody>
      </p:sp>
      <p:pic>
        <p:nvPicPr>
          <p:cNvPr id="3" name="Advantages">
            <a:hlinkClick r:id="" action="ppaction://media"/>
            <a:extLst>
              <a:ext uri="{FF2B5EF4-FFF2-40B4-BE49-F238E27FC236}">
                <a16:creationId xmlns:a16="http://schemas.microsoft.com/office/drawing/2014/main" id="{385BB520-3A4F-44CF-A783-5378A025710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896600" y="504609"/>
            <a:ext cx="609600" cy="609600"/>
          </a:xfrm>
          <a:prstGeom prst="rect">
            <a:avLst/>
          </a:prstGeom>
        </p:spPr>
      </p:pic>
    </p:spTree>
    <p:extLst>
      <p:ext uri="{BB962C8B-B14F-4D97-AF65-F5344CB8AC3E}">
        <p14:creationId xmlns:p14="http://schemas.microsoft.com/office/powerpoint/2010/main" val="743953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64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582898E0-25C3-E369-8151-F0390126A3BD}"/>
              </a:ext>
            </a:extLst>
          </p:cNvPr>
          <p:cNvSpPr>
            <a:spLocks noGrp="1"/>
          </p:cNvSpPr>
          <p:nvPr>
            <p:ph type="sldNum" sz="quarter" idx="4"/>
          </p:nvPr>
        </p:nvSpPr>
        <p:spPr/>
        <p:txBody>
          <a:bodyPr/>
          <a:lstStyle/>
          <a:p>
            <a:pPr>
              <a:defRPr/>
            </a:pPr>
            <a:fld id="{8D1FC6F8-0BCD-47E9-9C64-690771D9C143}" type="slidenum">
              <a:rPr lang="en-US" smtClean="0"/>
              <a:pPr>
                <a:defRPr/>
              </a:pPr>
              <a:t>6</a:t>
            </a:fld>
            <a:endParaRPr lang="en-US" dirty="0"/>
          </a:p>
        </p:txBody>
      </p:sp>
      <p:sp>
        <p:nvSpPr>
          <p:cNvPr id="11" name="Date Placeholder 10">
            <a:extLst>
              <a:ext uri="{FF2B5EF4-FFF2-40B4-BE49-F238E27FC236}">
                <a16:creationId xmlns:a16="http://schemas.microsoft.com/office/drawing/2014/main" id="{6024C0D3-18CB-191D-832B-661F86092812}"/>
              </a:ext>
            </a:extLst>
          </p:cNvPr>
          <p:cNvSpPr>
            <a:spLocks noGrp="1"/>
          </p:cNvSpPr>
          <p:nvPr>
            <p:ph type="dt" sz="half" idx="2"/>
          </p:nvPr>
        </p:nvSpPr>
        <p:spPr/>
        <p:txBody>
          <a:bodyPr/>
          <a:lstStyle/>
          <a:p>
            <a:pPr>
              <a:defRPr/>
            </a:pPr>
            <a:r>
              <a:rPr lang="en-US" cap="all" dirty="0"/>
              <a:t>May 21, 20XX</a:t>
            </a:r>
          </a:p>
        </p:txBody>
      </p:sp>
      <p:pic>
        <p:nvPicPr>
          <p:cNvPr id="12" name=" 2023-05-19 21-09-41">
            <a:hlinkClick r:id="" action="ppaction://media"/>
            <a:extLst>
              <a:ext uri="{FF2B5EF4-FFF2-40B4-BE49-F238E27FC236}">
                <a16:creationId xmlns:a16="http://schemas.microsoft.com/office/drawing/2014/main" id="{F1EC3795-81C6-0B68-A985-04FD05C353F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61038" y="1773738"/>
            <a:ext cx="8134697" cy="4849224"/>
          </a:xfrm>
          <a:prstGeom prst="rect">
            <a:avLst/>
          </a:prstGeom>
        </p:spPr>
      </p:pic>
      <p:sp>
        <p:nvSpPr>
          <p:cNvPr id="3" name="Title 26">
            <a:extLst>
              <a:ext uri="{FF2B5EF4-FFF2-40B4-BE49-F238E27FC236}">
                <a16:creationId xmlns:a16="http://schemas.microsoft.com/office/drawing/2014/main" id="{7CE8306B-3C00-E9B7-D3F1-172163A31047}"/>
              </a:ext>
            </a:extLst>
          </p:cNvPr>
          <p:cNvSpPr>
            <a:spLocks noGrp="1"/>
          </p:cNvSpPr>
          <p:nvPr>
            <p:ph type="title"/>
          </p:nvPr>
        </p:nvSpPr>
        <p:spPr>
          <a:xfrm>
            <a:off x="2996003" y="648710"/>
            <a:ext cx="6715921" cy="639638"/>
          </a:xfrm>
        </p:spPr>
        <p:txBody>
          <a:bodyPr lIns="91440" tIns="45720" rIns="91440" bIns="45720" anchor="t"/>
          <a:lstStyle/>
          <a:p>
            <a:r>
              <a:rPr lang="en-US" b="1" dirty="0">
                <a:solidFill>
                  <a:schemeClr val="accent6">
                    <a:lumMod val="60000"/>
                    <a:lumOff val="40000"/>
                  </a:schemeClr>
                </a:solidFill>
                <a:latin typeface="Sabon Next LT"/>
                <a:cs typeface="Sabon Next LT"/>
              </a:rPr>
              <a:t> DEMONSTRATION</a:t>
            </a:r>
          </a:p>
        </p:txBody>
      </p:sp>
    </p:spTree>
    <p:extLst>
      <p:ext uri="{BB962C8B-B14F-4D97-AF65-F5344CB8AC3E}">
        <p14:creationId xmlns:p14="http://schemas.microsoft.com/office/powerpoint/2010/main" val="3357939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Date Placeholder 34">
            <a:extLst>
              <a:ext uri="{FF2B5EF4-FFF2-40B4-BE49-F238E27FC236}">
                <a16:creationId xmlns:a16="http://schemas.microsoft.com/office/drawing/2014/main" id="{34FB5AB1-B6AF-48F2-8193-1762B21100E5}"/>
              </a:ext>
            </a:extLst>
          </p:cNvPr>
          <p:cNvSpPr>
            <a:spLocks noGrp="1"/>
          </p:cNvSpPr>
          <p:nvPr>
            <p:ph type="dt" sz="half" idx="2"/>
          </p:nvPr>
        </p:nvSpPr>
        <p:spPr>
          <a:xfrm rot="5400000">
            <a:off x="10595991" y="5074920"/>
            <a:ext cx="2647667" cy="365125"/>
          </a:xfrm>
        </p:spPr>
        <p:txBody>
          <a:bodyPr/>
          <a:lstStyle/>
          <a:p>
            <a:r>
              <a:rPr lang="en-US" dirty="0"/>
              <a:t>May 21, 20XX</a:t>
            </a:r>
          </a:p>
        </p:txBody>
      </p:sp>
      <p:sp>
        <p:nvSpPr>
          <p:cNvPr id="22" name="Title 21">
            <a:extLst>
              <a:ext uri="{FF2B5EF4-FFF2-40B4-BE49-F238E27FC236}">
                <a16:creationId xmlns:a16="http://schemas.microsoft.com/office/drawing/2014/main" id="{DED93BDC-7E2E-307B-EBCC-5C8C4F64E276}"/>
              </a:ext>
            </a:extLst>
          </p:cNvPr>
          <p:cNvSpPr>
            <a:spLocks noGrp="1"/>
          </p:cNvSpPr>
          <p:nvPr>
            <p:ph type="title"/>
          </p:nvPr>
        </p:nvSpPr>
        <p:spPr>
          <a:xfrm>
            <a:off x="836115" y="472859"/>
            <a:ext cx="10342044" cy="838037"/>
          </a:xfrm>
        </p:spPr>
        <p:txBody>
          <a:bodyPr lIns="91440" tIns="45720" rIns="91440" bIns="45720" anchor="t"/>
          <a:lstStyle/>
          <a:p>
            <a:r>
              <a:rPr lang="en-US" b="1" dirty="0">
                <a:solidFill>
                  <a:schemeClr val="accent6"/>
                </a:solidFill>
                <a:ea typeface="+mj-lt"/>
                <a:cs typeface="+mj-lt"/>
              </a:rPr>
              <a:t>Here's an example of what a Database would look like:</a:t>
            </a:r>
            <a:endParaRPr lang="en-US" b="1" dirty="0">
              <a:solidFill>
                <a:schemeClr val="accent6"/>
              </a:solidFill>
            </a:endParaRPr>
          </a:p>
          <a:p>
            <a:endParaRPr lang="en-US" dirty="0"/>
          </a:p>
          <a:p>
            <a:endParaRPr lang="en-US"/>
          </a:p>
        </p:txBody>
      </p:sp>
      <p:sp>
        <p:nvSpPr>
          <p:cNvPr id="2" name="TextBox 1">
            <a:extLst>
              <a:ext uri="{FF2B5EF4-FFF2-40B4-BE49-F238E27FC236}">
                <a16:creationId xmlns:a16="http://schemas.microsoft.com/office/drawing/2014/main" id="{17C4FF6E-17BE-7421-6CE5-EBED223AEFAF}"/>
              </a:ext>
            </a:extLst>
          </p:cNvPr>
          <p:cNvSpPr txBox="1"/>
          <p:nvPr/>
        </p:nvSpPr>
        <p:spPr>
          <a:xfrm>
            <a:off x="1147313" y="1537539"/>
            <a:ext cx="856603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solidFill>
                <a:schemeClr val="bg1"/>
              </a:solidFill>
              <a:latin typeface="Sabon Next LT"/>
              <a:cs typeface="Sabon Next LT"/>
            </a:endParaRPr>
          </a:p>
          <a:p>
            <a:endParaRPr lang="en-US" sz="1200" dirty="0">
              <a:solidFill>
                <a:schemeClr val="bg1"/>
              </a:solidFill>
              <a:ea typeface="+mn-lt"/>
              <a:cs typeface="+mn-lt"/>
            </a:endParaRPr>
          </a:p>
          <a:p>
            <a:endParaRPr lang="en-US" sz="1200" dirty="0">
              <a:solidFill>
                <a:srgbClr val="D1D5DB"/>
              </a:solidFill>
              <a:latin typeface="Times New Roman"/>
              <a:ea typeface="+mn-lt"/>
              <a:cs typeface="+mn-lt"/>
            </a:endParaRPr>
          </a:p>
          <a:p>
            <a:endParaRPr lang="en-US" sz="1200" dirty="0">
              <a:solidFill>
                <a:srgbClr val="D1D5DB"/>
              </a:solidFill>
            </a:endParaRPr>
          </a:p>
        </p:txBody>
      </p:sp>
      <p:pic>
        <p:nvPicPr>
          <p:cNvPr id="3" name="Picture 3">
            <a:extLst>
              <a:ext uri="{FF2B5EF4-FFF2-40B4-BE49-F238E27FC236}">
                <a16:creationId xmlns:a16="http://schemas.microsoft.com/office/drawing/2014/main" id="{693D5145-39F4-12BD-EDCB-2C784BB76330}"/>
              </a:ext>
            </a:extLst>
          </p:cNvPr>
          <p:cNvPicPr>
            <a:picLocks noChangeAspect="1"/>
          </p:cNvPicPr>
          <p:nvPr/>
        </p:nvPicPr>
        <p:blipFill rotWithShape="1">
          <a:blip r:embed="rId4"/>
          <a:srcRect l="-728" t="46305" r="14993" b="21561"/>
          <a:stretch/>
        </p:blipFill>
        <p:spPr>
          <a:xfrm>
            <a:off x="1150291" y="2796836"/>
            <a:ext cx="9174115" cy="1737134"/>
          </a:xfrm>
          <a:prstGeom prst="rect">
            <a:avLst/>
          </a:prstGeom>
        </p:spPr>
      </p:pic>
      <p:pic>
        <p:nvPicPr>
          <p:cNvPr id="4" name="Picture 3">
            <a:hlinkClick r:id="" action="ppaction://media"/>
            <a:extLst>
              <a:ext uri="{FF2B5EF4-FFF2-40B4-BE49-F238E27FC236}">
                <a16:creationId xmlns:a16="http://schemas.microsoft.com/office/drawing/2014/main" id="{73067BBE-8CFF-F269-4FBD-A368BB4D565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690796" y="1566502"/>
            <a:ext cx="487363" cy="487363"/>
          </a:xfrm>
          <a:prstGeom prst="rect">
            <a:avLst/>
          </a:prstGeom>
        </p:spPr>
      </p:pic>
    </p:spTree>
    <p:extLst>
      <p:ext uri="{BB962C8B-B14F-4D97-AF65-F5344CB8AC3E}">
        <p14:creationId xmlns:p14="http://schemas.microsoft.com/office/powerpoint/2010/main" val="3793116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60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Company Overview</a:t>
            </a:r>
          </a:p>
        </p:txBody>
      </p:sp>
    </p:spTree>
    <p:extLst>
      <p:ext uri="{BB962C8B-B14F-4D97-AF65-F5344CB8AC3E}">
        <p14:creationId xmlns:p14="http://schemas.microsoft.com/office/powerpoint/2010/main" val="3716496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a:extLst>
              <a:ext uri="{FF2B5EF4-FFF2-40B4-BE49-F238E27FC236}">
                <a16:creationId xmlns:a16="http://schemas.microsoft.com/office/drawing/2014/main" id="{8ABCBBC9-D2F7-48B4-9184-C97F038376BF}"/>
              </a:ext>
            </a:extLst>
          </p:cNvPr>
          <p:cNvSpPr>
            <a:spLocks noGrp="1"/>
          </p:cNvSpPr>
          <p:nvPr>
            <p:ph type="title"/>
          </p:nvPr>
        </p:nvSpPr>
        <p:spPr>
          <a:xfrm>
            <a:off x="2434082" y="2232234"/>
            <a:ext cx="7323836" cy="743753"/>
          </a:xfrm>
        </p:spPr>
        <p:txBody>
          <a:bodyPr/>
          <a:lstStyle/>
          <a:p>
            <a:r>
              <a:rPr lang="en-US" dirty="0"/>
              <a:t>Our competition</a:t>
            </a:r>
          </a:p>
        </p:txBody>
      </p:sp>
      <p:sp>
        <p:nvSpPr>
          <p:cNvPr id="48" name="Text Placeholder 47">
            <a:extLst>
              <a:ext uri="{FF2B5EF4-FFF2-40B4-BE49-F238E27FC236}">
                <a16:creationId xmlns:a16="http://schemas.microsoft.com/office/drawing/2014/main" id="{341596F3-38C6-448D-A0C5-24A7126792CA}"/>
              </a:ext>
            </a:extLst>
          </p:cNvPr>
          <p:cNvSpPr>
            <a:spLocks noGrp="1"/>
          </p:cNvSpPr>
          <p:nvPr>
            <p:ph type="body" sz="quarter" idx="19"/>
          </p:nvPr>
        </p:nvSpPr>
        <p:spPr>
          <a:xfrm>
            <a:off x="1469369" y="3317783"/>
            <a:ext cx="4172533" cy="274650"/>
          </a:xfrm>
        </p:spPr>
        <p:txBody>
          <a:bodyPr lIns="91440" tIns="45720" rIns="91440" bIns="45720" anchor="t"/>
          <a:lstStyle/>
          <a:p>
            <a:r>
              <a:rPr lang="en-US"/>
              <a:t>Jad technologies</a:t>
            </a:r>
            <a:endParaRPr lang="en-US" dirty="0"/>
          </a:p>
        </p:txBody>
      </p:sp>
      <p:sp>
        <p:nvSpPr>
          <p:cNvPr id="39" name="Text Placeholder 38">
            <a:extLst>
              <a:ext uri="{FF2B5EF4-FFF2-40B4-BE49-F238E27FC236}">
                <a16:creationId xmlns:a16="http://schemas.microsoft.com/office/drawing/2014/main" id="{17B27968-7017-4680-8585-A31AFCFC0A6B}"/>
              </a:ext>
            </a:extLst>
          </p:cNvPr>
          <p:cNvSpPr>
            <a:spLocks noGrp="1"/>
          </p:cNvSpPr>
          <p:nvPr>
            <p:ph type="body" sz="quarter" idx="20"/>
          </p:nvPr>
        </p:nvSpPr>
        <p:spPr>
          <a:xfrm>
            <a:off x="1469369" y="3651424"/>
            <a:ext cx="4172533" cy="2329657"/>
          </a:xfrm>
        </p:spPr>
        <p:txBody>
          <a:bodyPr/>
          <a:lstStyle/>
          <a:p>
            <a:r>
              <a:rPr lang="en-ZA" dirty="0"/>
              <a:t>Our product is priced below that of other companies on the market</a:t>
            </a:r>
            <a:r>
              <a:rPr lang="en-US" dirty="0"/>
              <a:t>​</a:t>
            </a:r>
          </a:p>
          <a:p>
            <a:r>
              <a:rPr lang="en-ZA" dirty="0"/>
              <a:t>Design is simple and easy to use, compared to the complex designs of the competitors</a:t>
            </a:r>
            <a:r>
              <a:rPr lang="en-US" dirty="0"/>
              <a:t>​</a:t>
            </a:r>
          </a:p>
          <a:p>
            <a:r>
              <a:rPr lang="en-ZA" dirty="0"/>
              <a:t>Affordability is the main draw for our consumers to our product</a:t>
            </a:r>
            <a:r>
              <a:rPr lang="en-US" dirty="0"/>
              <a:t>​</a:t>
            </a:r>
          </a:p>
          <a:p>
            <a:endParaRPr lang="en-US" dirty="0"/>
          </a:p>
        </p:txBody>
      </p:sp>
      <p:sp>
        <p:nvSpPr>
          <p:cNvPr id="59" name="Text Placeholder 58">
            <a:extLst>
              <a:ext uri="{FF2B5EF4-FFF2-40B4-BE49-F238E27FC236}">
                <a16:creationId xmlns:a16="http://schemas.microsoft.com/office/drawing/2014/main" id="{4CF89924-6561-4076-8640-DB03DB6B7D2B}"/>
              </a:ext>
            </a:extLst>
          </p:cNvPr>
          <p:cNvSpPr>
            <a:spLocks noGrp="1"/>
          </p:cNvSpPr>
          <p:nvPr>
            <p:ph type="body" sz="quarter" idx="21"/>
          </p:nvPr>
        </p:nvSpPr>
        <p:spPr>
          <a:xfrm>
            <a:off x="6672448" y="3317783"/>
            <a:ext cx="4172533" cy="274650"/>
          </a:xfrm>
        </p:spPr>
        <p:txBody>
          <a:bodyPr/>
          <a:lstStyle/>
          <a:p>
            <a:r>
              <a:rPr lang="en-US" dirty="0"/>
              <a:t>competitors</a:t>
            </a:r>
          </a:p>
        </p:txBody>
      </p:sp>
      <p:sp>
        <p:nvSpPr>
          <p:cNvPr id="50" name="Text Placeholder 49">
            <a:extLst>
              <a:ext uri="{FF2B5EF4-FFF2-40B4-BE49-F238E27FC236}">
                <a16:creationId xmlns:a16="http://schemas.microsoft.com/office/drawing/2014/main" id="{20CCA77E-34EA-4061-ABAB-6C8BBBAD5E9E}"/>
              </a:ext>
            </a:extLst>
          </p:cNvPr>
          <p:cNvSpPr>
            <a:spLocks noGrp="1"/>
          </p:cNvSpPr>
          <p:nvPr>
            <p:ph type="body" sz="quarter" idx="22"/>
          </p:nvPr>
        </p:nvSpPr>
        <p:spPr>
          <a:xfrm>
            <a:off x="6672448" y="3651424"/>
            <a:ext cx="4172533" cy="2329657"/>
          </a:xfrm>
        </p:spPr>
        <p:txBody>
          <a:bodyPr/>
          <a:lstStyle/>
          <a:p>
            <a:r>
              <a:rPr lang="en-ZA" dirty="0"/>
              <a:t>Company A</a:t>
            </a:r>
            <a:r>
              <a:rPr lang="en-US" dirty="0"/>
              <a:t>​</a:t>
            </a:r>
            <a:br>
              <a:rPr lang="en-US" dirty="0"/>
            </a:br>
            <a:r>
              <a:rPr lang="en-ZA" dirty="0"/>
              <a:t>Product is more expensive</a:t>
            </a:r>
            <a:r>
              <a:rPr lang="en-US" dirty="0"/>
              <a:t>​</a:t>
            </a:r>
          </a:p>
          <a:p>
            <a:r>
              <a:rPr lang="en-ZA" dirty="0"/>
              <a:t>Companies B &amp; C </a:t>
            </a:r>
            <a:r>
              <a:rPr lang="en-US" dirty="0"/>
              <a:t>​</a:t>
            </a:r>
            <a:br>
              <a:rPr lang="en-US" dirty="0"/>
            </a:br>
            <a:r>
              <a:rPr lang="en-ZA" dirty="0"/>
              <a:t>Product is expensive and inconvenient to use</a:t>
            </a:r>
            <a:r>
              <a:rPr lang="en-US" dirty="0"/>
              <a:t>​</a:t>
            </a:r>
          </a:p>
          <a:p>
            <a:r>
              <a:rPr lang="en-ZA" dirty="0"/>
              <a:t>Companies D &amp; E</a:t>
            </a:r>
            <a:r>
              <a:rPr lang="en-US" dirty="0"/>
              <a:t>​</a:t>
            </a:r>
            <a:br>
              <a:rPr lang="en-US" dirty="0"/>
            </a:br>
            <a:r>
              <a:rPr lang="en-ZA" dirty="0"/>
              <a:t>Product is affordable, but inconvenient to use</a:t>
            </a:r>
            <a:endParaRPr lang="en-US" dirty="0"/>
          </a:p>
        </p:txBody>
      </p:sp>
      <p:sp>
        <p:nvSpPr>
          <p:cNvPr id="44" name="Slide Number Placeholder 43">
            <a:extLst>
              <a:ext uri="{FF2B5EF4-FFF2-40B4-BE49-F238E27FC236}">
                <a16:creationId xmlns:a16="http://schemas.microsoft.com/office/drawing/2014/main" id="{99A1ED1C-790E-44E3-B2F4-DE91FE038861}"/>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9</a:t>
            </a:fld>
            <a:endParaRPr lang="en-US" dirty="0"/>
          </a:p>
        </p:txBody>
      </p:sp>
      <p:sp>
        <p:nvSpPr>
          <p:cNvPr id="18" name="Date Placeholder 17">
            <a:extLst>
              <a:ext uri="{FF2B5EF4-FFF2-40B4-BE49-F238E27FC236}">
                <a16:creationId xmlns:a16="http://schemas.microsoft.com/office/drawing/2014/main" id="{730335FD-83D9-40F9-BCF7-E66D50AA1D11}"/>
              </a:ext>
            </a:extLst>
          </p:cNvPr>
          <p:cNvSpPr>
            <a:spLocks noGrp="1"/>
          </p:cNvSpPr>
          <p:nvPr>
            <p:ph type="dt" sz="half" idx="2"/>
          </p:nvPr>
        </p:nvSpPr>
        <p:spPr>
          <a:xfrm rot="5400000">
            <a:off x="10595991" y="5074920"/>
            <a:ext cx="2647667" cy="365125"/>
          </a:xfrm>
        </p:spPr>
        <p:txBody>
          <a:bodyPr/>
          <a:lstStyle/>
          <a:p>
            <a:r>
              <a:rPr lang="en-US" dirty="0"/>
              <a:t>May 21, 20XX</a:t>
            </a:r>
          </a:p>
        </p:txBody>
      </p:sp>
      <p:pic>
        <p:nvPicPr>
          <p:cNvPr id="2" name="Competition">
            <a:hlinkClick r:id="" action="ppaction://media"/>
            <a:extLst>
              <a:ext uri="{FF2B5EF4-FFF2-40B4-BE49-F238E27FC236}">
                <a16:creationId xmlns:a16="http://schemas.microsoft.com/office/drawing/2014/main" id="{BE6603FD-99F1-4183-8FD0-7F9AC405CB3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235381" y="498231"/>
            <a:ext cx="609600" cy="609600"/>
          </a:xfrm>
          <a:prstGeom prst="rect">
            <a:avLst/>
          </a:prstGeom>
        </p:spPr>
      </p:pic>
    </p:spTree>
    <p:extLst>
      <p:ext uri="{BB962C8B-B14F-4D97-AF65-F5344CB8AC3E}">
        <p14:creationId xmlns:p14="http://schemas.microsoft.com/office/powerpoint/2010/main" val="408633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69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istic Pitch Deck_TM56488565_Win32_JC_SL_v4" id="{6C16C3F5-3ABD-4B2B-B436-2E1E9CE9969F}" vid="{647D9492-9D63-44AA-8DEA-C98668FC47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b19f42d6-0a1c-425d-8fe9-7d1cd5f5ea36" xsi:nil="true"/>
    <MigrationWizIdSecurityGroups xmlns="b19f42d6-0a1c-425d-8fe9-7d1cd5f5ea36" xsi:nil="true"/>
    <MigrationWizIdPermissions xmlns="b19f42d6-0a1c-425d-8fe9-7d1cd5f5ea36" xsi:nil="true"/>
    <MigrationWizId xmlns="b19f42d6-0a1c-425d-8fe9-7d1cd5f5ea36" xsi:nil="true"/>
    <MigrationWizIdPermissionLevels xmlns="b19f42d6-0a1c-425d-8fe9-7d1cd5f5ea36" xsi:nil="true"/>
    <_activity xmlns="b19f42d6-0a1c-425d-8fe9-7d1cd5f5ea36" xsi:nil="true"/>
    <MigrationWizIdDocumentLibraryPermissions xmlns="b19f42d6-0a1c-425d-8fe9-7d1cd5f5ea3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D41826AEABBCD4CA7D174B8F130B7A7" ma:contentTypeVersion="13" ma:contentTypeDescription="Create a new document." ma:contentTypeScope="" ma:versionID="1c583df736b59659de03c1d624144421">
  <xsd:schema xmlns:xsd="http://www.w3.org/2001/XMLSchema" xmlns:xs="http://www.w3.org/2001/XMLSchema" xmlns:p="http://schemas.microsoft.com/office/2006/metadata/properties" xmlns:ns3="b19f42d6-0a1c-425d-8fe9-7d1cd5f5ea36" xmlns:ns4="2a13522c-1f10-4209-b233-5d6fb901c274" targetNamespace="http://schemas.microsoft.com/office/2006/metadata/properties" ma:root="true" ma:fieldsID="0f2d80d18f4c8379ceeaf4a3f1d310c8" ns3:_="" ns4:_="">
    <xsd:import namespace="b19f42d6-0a1c-425d-8fe9-7d1cd5f5ea36"/>
    <xsd:import namespace="2a13522c-1f10-4209-b233-5d6fb901c274"/>
    <xsd:element name="properties">
      <xsd:complexType>
        <xsd:sequence>
          <xsd:element name="documentManagement">
            <xsd:complexType>
              <xsd:all>
                <xsd:element ref="ns3:MigrationWizId" minOccurs="0"/>
                <xsd:element ref="ns3:MigrationWizIdPermissions" minOccurs="0"/>
                <xsd:element ref="ns3:MigrationWizIdPermissionLevels" minOccurs="0"/>
                <xsd:element ref="ns3:MigrationWizIdDocumentLibraryPermissions" minOccurs="0"/>
                <xsd:element ref="ns3:MigrationWizIdSecurityGroups" minOccurs="0"/>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9f42d6-0a1c-425d-8fe9-7d1cd5f5ea36" elementFormDefault="qualified">
    <xsd:import namespace="http://schemas.microsoft.com/office/2006/documentManagement/types"/>
    <xsd:import namespace="http://schemas.microsoft.com/office/infopath/2007/PartnerControls"/>
    <xsd:element name="MigrationWizId" ma:index="8" nillable="true" ma:displayName="MigrationWizId" ma:internalName="MigrationWizId">
      <xsd:simpleType>
        <xsd:restriction base="dms:Text"/>
      </xsd:simpleType>
    </xsd:element>
    <xsd:element name="MigrationWizIdPermissions" ma:index="9" nillable="true" ma:displayName="MigrationWizIdPermissions" ma:internalName="MigrationWizIdPermissions">
      <xsd:simpleType>
        <xsd:restriction base="dms:Text"/>
      </xsd:simpleType>
    </xsd:element>
    <xsd:element name="MigrationWizIdPermissionLevels" ma:index="10" nillable="true" ma:displayName="MigrationWizIdPermissionLevels" ma:internalName="MigrationWizIdPermissionLevels">
      <xsd:simpleType>
        <xsd:restriction base="dms:Text"/>
      </xsd:simpleType>
    </xsd:element>
    <xsd:element name="MigrationWizIdDocumentLibraryPermissions" ma:index="11" nillable="true" ma:displayName="MigrationWizIdDocumentLibraryPermissions" ma:internalName="MigrationWizIdDocumentLibraryPermissions">
      <xsd:simpleType>
        <xsd:restriction base="dms:Text"/>
      </xsd:simpleType>
    </xsd:element>
    <xsd:element name="MigrationWizIdSecurityGroups" ma:index="12" nillable="true" ma:displayName="MigrationWizIdSecurityGroups" ma:internalName="MigrationWizIdSecurityGroups">
      <xsd:simpleType>
        <xsd:restriction base="dms:Text"/>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_activity" ma:index="20"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a13522c-1f10-4209-b233-5d6fb901c274"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1989D7-CF02-4DC5-9433-98B600ACA0D7}">
  <ds:schemaRefs>
    <ds:schemaRef ds:uri="http://schemas.microsoft.com/office/2006/documentManagement/types"/>
    <ds:schemaRef ds:uri="b19f42d6-0a1c-425d-8fe9-7d1cd5f5ea36"/>
    <ds:schemaRef ds:uri="http://purl.org/dc/dcmitype/"/>
    <ds:schemaRef ds:uri="2a13522c-1f10-4209-b233-5d6fb901c274"/>
    <ds:schemaRef ds:uri="http://schemas.openxmlformats.org/package/2006/metadata/core-properties"/>
    <ds:schemaRef ds:uri="http://purl.org/dc/elements/1.1/"/>
    <ds:schemaRef ds:uri="http://www.w3.org/XML/1998/namespace"/>
    <ds:schemaRef ds:uri="http://schemas.microsoft.com/office/infopath/2007/PartnerControls"/>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2B2EA853-0A0B-4C7D-AFCF-57AEFAD6CE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19f42d6-0a1c-425d-8fe9-7d1cd5f5ea36"/>
    <ds:schemaRef ds:uri="2a13522c-1f10-4209-b233-5d6fb901c27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C2B339A-BBCD-4BF4-A3FE-AE1F9B12F71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Futuristic pitch deck</Template>
  <TotalTime>0</TotalTime>
  <Words>783</Words>
  <Application>Microsoft Office PowerPoint</Application>
  <PresentationFormat>Widescreen</PresentationFormat>
  <Paragraphs>71</Paragraphs>
  <Slides>11</Slides>
  <Notes>0</Notes>
  <HiddenSlides>0</HiddenSlides>
  <MMClips>9</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Calibri</vt:lpstr>
      <vt:lpstr>Century Gothic Bold</vt:lpstr>
      <vt:lpstr>Courier New</vt:lpstr>
      <vt:lpstr>Daytona Pro Light</vt:lpstr>
      <vt:lpstr>Sabon Next LT</vt:lpstr>
      <vt:lpstr>Times New Roman</vt:lpstr>
      <vt:lpstr>Office Theme</vt:lpstr>
      <vt:lpstr>PowerPoint Presentation</vt:lpstr>
      <vt:lpstr>About JAD</vt:lpstr>
      <vt:lpstr>Revolutionizing Visitor Management with Our Innovative Software Solution </vt:lpstr>
      <vt:lpstr>The Challenges of Traditional Visitor Management  </vt:lpstr>
      <vt:lpstr>Some Advantages of Visitor      Registration SOFTWARE  </vt:lpstr>
      <vt:lpstr> DEMONSTRATION</vt:lpstr>
      <vt:lpstr>Here's an example of what a Database would look like:  </vt:lpstr>
      <vt:lpstr>Company Overview</vt:lpstr>
      <vt:lpstr>Our competition</vt:lpstr>
      <vt:lpstr>SUMMARY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244</cp:revision>
  <dcterms:created xsi:type="dcterms:W3CDTF">2023-05-20T00:23:52Z</dcterms:created>
  <dcterms:modified xsi:type="dcterms:W3CDTF">2023-05-20T03:20:10Z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0x010100DD41826AEABBCD4CA7D174B8F130B7A7</vt:lpwstr>
  </property>
</Properties>
</file>